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9" r:id="rId2"/>
    <p:sldMasterId id="2147483660" r:id="rId3"/>
    <p:sldMasterId id="2147483662" r:id="rId4"/>
    <p:sldMasterId id="2147483652" r:id="rId5"/>
    <p:sldMasterId id="2147483678" r:id="rId6"/>
    <p:sldMasterId id="2147483674" r:id="rId7"/>
    <p:sldMasterId id="2147483680" r:id="rId8"/>
    <p:sldMasterId id="2147483672" r:id="rId9"/>
    <p:sldMasterId id="2147483648" r:id="rId10"/>
  </p:sldMasterIdLst>
  <p:notesMasterIdLst>
    <p:notesMasterId r:id="rId81"/>
  </p:notesMasterIdLst>
  <p:sldIdLst>
    <p:sldId id="256" r:id="rId11"/>
    <p:sldId id="257" r:id="rId12"/>
    <p:sldId id="258" r:id="rId13"/>
    <p:sldId id="259" r:id="rId14"/>
    <p:sldId id="260" r:id="rId15"/>
    <p:sldId id="261" r:id="rId16"/>
    <p:sldId id="262" r:id="rId17"/>
    <p:sldId id="263" r:id="rId18"/>
    <p:sldId id="264" r:id="rId19"/>
    <p:sldId id="265" r:id="rId20"/>
    <p:sldId id="302" r:id="rId21"/>
    <p:sldId id="267" r:id="rId22"/>
    <p:sldId id="268" r:id="rId23"/>
    <p:sldId id="269" r:id="rId24"/>
    <p:sldId id="270" r:id="rId25"/>
    <p:sldId id="308" r:id="rId26"/>
    <p:sldId id="309"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303" r:id="rId55"/>
    <p:sldId id="304" r:id="rId56"/>
    <p:sldId id="305" r:id="rId57"/>
    <p:sldId id="306" r:id="rId58"/>
    <p:sldId id="307" r:id="rId59"/>
    <p:sldId id="298" r:id="rId60"/>
    <p:sldId id="310" r:id="rId61"/>
    <p:sldId id="311" r:id="rId62"/>
    <p:sldId id="312" r:id="rId63"/>
    <p:sldId id="266" r:id="rId64"/>
    <p:sldId id="313" r:id="rId65"/>
    <p:sldId id="314" r:id="rId66"/>
    <p:sldId id="315" r:id="rId67"/>
    <p:sldId id="316" r:id="rId68"/>
    <p:sldId id="299" r:id="rId69"/>
    <p:sldId id="317" r:id="rId70"/>
    <p:sldId id="318" r:id="rId71"/>
    <p:sldId id="319" r:id="rId72"/>
    <p:sldId id="320" r:id="rId73"/>
    <p:sldId id="321" r:id="rId74"/>
    <p:sldId id="322" r:id="rId75"/>
    <p:sldId id="323" r:id="rId76"/>
    <p:sldId id="324" r:id="rId77"/>
    <p:sldId id="325" r:id="rId78"/>
    <p:sldId id="300" r:id="rId79"/>
    <p:sldId id="301" r:id="rId80"/>
  </p:sldIdLst>
  <p:sldSz cx="12192000" cy="6858000"/>
  <p:notesSz cx="7010400" cy="9296400"/>
  <p:embeddedFontLst>
    <p:embeddedFont>
      <p:font typeface="Amasis MT Pro" panose="02040504050005020304" pitchFamily="18" charset="0"/>
      <p:regular r:id="rId82"/>
      <p:bold r:id="rId83"/>
      <p:italic r:id="rId84"/>
      <p:boldItalic r:id="rId85"/>
    </p:embeddedFont>
    <p:embeddedFont>
      <p:font typeface="Calibri" panose="020F0502020204030204" pitchFamily="34" charset="0"/>
      <p:regular r:id="rId86"/>
      <p:bold r:id="rId87"/>
      <p:italic r:id="rId88"/>
      <p:boldItalic r:id="rId89"/>
    </p:embeddedFont>
    <p:embeddedFont>
      <p:font typeface="Calibri Light" panose="020F0302020204030204" pitchFamily="34" charset="0"/>
      <p:regular r:id="rId90"/>
      <p:italic r:id="rId91"/>
    </p:embeddedFont>
    <p:embeddedFont>
      <p:font typeface="Dosis" pitchFamily="2" charset="0"/>
      <p:regular r:id="rId92"/>
      <p:bold r:id="rId93"/>
    </p:embeddedFont>
    <p:embeddedFont>
      <p:font typeface="Dosis Medium" pitchFamily="2" charset="0"/>
      <p:regular r:id="rId94"/>
      <p:bold r:id="rId95"/>
    </p:embeddedFont>
    <p:embeddedFont>
      <p:font typeface="Encode Sans Black" panose="020B0604020202020204" charset="0"/>
      <p:bold r:id="rId96"/>
    </p:embeddedFont>
    <p:embeddedFont>
      <p:font typeface="Hind Madurai" panose="02000000000000000000" pitchFamily="2" charset="0"/>
      <p:regular r:id="rId97"/>
      <p:bold r:id="rId98"/>
    </p:embeddedFont>
    <p:embeddedFont>
      <p:font typeface="Hind Siliguri" panose="02000000000000000000" pitchFamily="2" charset="0"/>
      <p:regular r:id="rId99"/>
      <p:bold r:id="rId100"/>
    </p:embeddedFont>
    <p:embeddedFont>
      <p:font typeface="Libre Franklin" pitchFamily="2" charset="0"/>
      <p:regular r:id="rId101"/>
      <p:bold r:id="rId102"/>
      <p:italic r:id="rId103"/>
      <p:boldItalic r:id="rId104"/>
    </p:embeddedFont>
    <p:embeddedFont>
      <p:font typeface="Libre Franklin ExtraBold" pitchFamily="2" charset="0"/>
      <p:bold r:id="rId105"/>
      <p:boldItalic r:id="rId106"/>
    </p:embeddedFont>
    <p:embeddedFont>
      <p:font typeface="Merriweather Sans" pitchFamily="2" charset="0"/>
      <p:regular r:id="rId107"/>
      <p:bold r:id="rId108"/>
      <p:italic r:id="rId109"/>
      <p:boldItalic r:id="rId110"/>
    </p:embeddedFont>
    <p:embeddedFont>
      <p:font typeface="Nunito" pitchFamily="2" charset="0"/>
      <p:regular r:id="rId111"/>
      <p:bold r:id="rId112"/>
      <p:italic r:id="rId113"/>
      <p:boldItalic r:id="rId114"/>
    </p:embeddedFont>
    <p:embeddedFont>
      <p:font typeface="Orgon Slab Light" panose="02000503000000020004" pitchFamily="50" charset="0"/>
      <p:regular r:id="rId115"/>
      <p:italic r:id="rId116"/>
    </p:embeddedFont>
    <p:embeddedFont>
      <p:font typeface="Orgon Slab Medium" panose="02000603000000020004" pitchFamily="50" charset="0"/>
      <p:regular r:id="rId117"/>
      <p: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09">
          <p15:clr>
            <a:srgbClr val="A4A3A4"/>
          </p15:clr>
        </p15:guide>
        <p15:guide id="2" pos="459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9" roundtripDataSignature="AMtx7mgw3xl8fKjMG/8TNiv8Xo6Il9mK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128FE8-95FF-4E0F-8690-85A52B509EA0}">
  <a:tblStyle styleId="{9E128FE8-95FF-4E0F-8690-85A52B509E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2" y="149"/>
      </p:cViewPr>
      <p:guideLst>
        <p:guide orient="horz" pos="2109"/>
        <p:guide pos="4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font" Target="fonts/font36.fntdata"/><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font" Target="fonts/font3.fntdata"/><Relationship Id="rId89" Type="http://schemas.openxmlformats.org/officeDocument/2006/relationships/font" Target="fonts/font8.fntdata"/><Relationship Id="rId112" Type="http://schemas.openxmlformats.org/officeDocument/2006/relationships/font" Target="fonts/font31.fntdata"/><Relationship Id="rId16" Type="http://schemas.openxmlformats.org/officeDocument/2006/relationships/slide" Target="slides/slide6.xml"/><Relationship Id="rId107" Type="http://schemas.openxmlformats.org/officeDocument/2006/relationships/font" Target="fonts/font26.fntdata"/><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font" Target="fonts/font21.fntdata"/><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font" Target="fonts/font32.fntdata"/><Relationship Id="rId118" Type="http://schemas.openxmlformats.org/officeDocument/2006/relationships/font" Target="fonts/font37.fntdata"/><Relationship Id="rId80" Type="http://schemas.openxmlformats.org/officeDocument/2006/relationships/slide" Target="slides/slide70.xml"/><Relationship Id="rId85" Type="http://schemas.openxmlformats.org/officeDocument/2006/relationships/font" Target="fonts/font4.fntdata"/><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font" Target="fonts/font22.fntdata"/><Relationship Id="rId108" Type="http://schemas.openxmlformats.org/officeDocument/2006/relationships/font" Target="fonts/font27.fntdata"/><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font" Target="fonts/font33.fntdata"/><Relationship Id="rId119" Type="http://customschemas.google.com/relationships/presentationmetadata" Target="metadata"/><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font" Target="fonts/font28.fntdata"/><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font" Target="fonts/font16.fntdata"/><Relationship Id="rId104" Type="http://schemas.openxmlformats.org/officeDocument/2006/relationships/font" Target="fonts/font23.fntdata"/><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font" Target="fonts/font6.fntdata"/><Relationship Id="rId110" Type="http://schemas.openxmlformats.org/officeDocument/2006/relationships/font" Target="fonts/font29.fntdata"/><Relationship Id="rId115" Type="http://schemas.openxmlformats.org/officeDocument/2006/relationships/font" Target="fonts/font34.fntdata"/><Relationship Id="rId61" Type="http://schemas.openxmlformats.org/officeDocument/2006/relationships/slide" Target="slides/slide51.xml"/><Relationship Id="rId82" Type="http://schemas.openxmlformats.org/officeDocument/2006/relationships/font" Target="fonts/font1.fntdata"/><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font" Target="fonts/font19.fntdata"/><Relationship Id="rId105" Type="http://schemas.openxmlformats.org/officeDocument/2006/relationships/font" Target="fonts/font24.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font" Target="fonts/font12.fntdata"/><Relationship Id="rId98" Type="http://schemas.openxmlformats.org/officeDocument/2006/relationships/font" Target="fonts/font17.fntdata"/><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font" Target="fonts/font35.fntdata"/><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font" Target="fonts/font2.fntdata"/><Relationship Id="rId88" Type="http://schemas.openxmlformats.org/officeDocument/2006/relationships/font" Target="fonts/font7.fntdata"/><Relationship Id="rId111" Type="http://schemas.openxmlformats.org/officeDocument/2006/relationships/font" Target="fonts/font30.fntdata"/><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font" Target="fonts/font25.fntdata"/><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eppardka\Desktop\Faculty%20Senate\2022-23\Sept%20meeting\Length%20in%20Minu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Administrative Report Data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Length of meeting in minutes</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9/21/2021</c:v>
                </c:pt>
                <c:pt idx="1">
                  <c:v>10/21/2021</c:v>
                </c:pt>
                <c:pt idx="2">
                  <c:v>11/11/2021</c:v>
                </c:pt>
                <c:pt idx="3">
                  <c:v>1/20/2022</c:v>
                </c:pt>
                <c:pt idx="4">
                  <c:v>2/17/2022</c:v>
                </c:pt>
                <c:pt idx="5">
                  <c:v>3/24/2022</c:v>
                </c:pt>
                <c:pt idx="6">
                  <c:v>4/28/2022</c:v>
                </c:pt>
                <c:pt idx="7">
                  <c:v>6/9/2022</c:v>
                </c:pt>
                <c:pt idx="8">
                  <c:v>average</c:v>
                </c:pt>
              </c:strCache>
            </c:strRef>
          </c:cat>
          <c:val>
            <c:numRef>
              <c:f>Sheet1!$B$2:$B$10</c:f>
              <c:numCache>
                <c:formatCode>General</c:formatCode>
                <c:ptCount val="9"/>
                <c:pt idx="0">
                  <c:v>128</c:v>
                </c:pt>
                <c:pt idx="1">
                  <c:v>145</c:v>
                </c:pt>
                <c:pt idx="2">
                  <c:v>112</c:v>
                </c:pt>
                <c:pt idx="3">
                  <c:v>133</c:v>
                </c:pt>
                <c:pt idx="4">
                  <c:v>199</c:v>
                </c:pt>
                <c:pt idx="5">
                  <c:v>164</c:v>
                </c:pt>
                <c:pt idx="6">
                  <c:v>144</c:v>
                </c:pt>
                <c:pt idx="7">
                  <c:v>138</c:v>
                </c:pt>
                <c:pt idx="8">
                  <c:v>145.375</c:v>
                </c:pt>
              </c:numCache>
            </c:numRef>
          </c:val>
          <c:extLst>
            <c:ext xmlns:c16="http://schemas.microsoft.com/office/drawing/2014/chart" uri="{C3380CC4-5D6E-409C-BE32-E72D297353CC}">
              <c16:uniqueId val="{00000000-11B9-4465-B3FA-BF0D4BE7FD19}"/>
            </c:ext>
          </c:extLst>
        </c:ser>
        <c:ser>
          <c:idx val="1"/>
          <c:order val="1"/>
          <c:tx>
            <c:strRef>
              <c:f>Sheet1!$C$1</c:f>
              <c:strCache>
                <c:ptCount val="1"/>
                <c:pt idx="0">
                  <c:v>Report Length: in minutes</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9/21/2021</c:v>
                </c:pt>
                <c:pt idx="1">
                  <c:v>10/21/2021</c:v>
                </c:pt>
                <c:pt idx="2">
                  <c:v>11/11/2021</c:v>
                </c:pt>
                <c:pt idx="3">
                  <c:v>1/20/2022</c:v>
                </c:pt>
                <c:pt idx="4">
                  <c:v>2/17/2022</c:v>
                </c:pt>
                <c:pt idx="5">
                  <c:v>3/24/2022</c:v>
                </c:pt>
                <c:pt idx="6">
                  <c:v>4/28/2022</c:v>
                </c:pt>
                <c:pt idx="7">
                  <c:v>6/9/2022</c:v>
                </c:pt>
                <c:pt idx="8">
                  <c:v>average</c:v>
                </c:pt>
              </c:strCache>
            </c:strRef>
          </c:cat>
          <c:val>
            <c:numRef>
              <c:f>Sheet1!$C$2:$C$10</c:f>
              <c:numCache>
                <c:formatCode>General</c:formatCode>
                <c:ptCount val="9"/>
                <c:pt idx="0">
                  <c:v>60</c:v>
                </c:pt>
                <c:pt idx="1">
                  <c:v>28</c:v>
                </c:pt>
                <c:pt idx="2">
                  <c:v>39</c:v>
                </c:pt>
                <c:pt idx="3">
                  <c:v>42</c:v>
                </c:pt>
                <c:pt idx="4">
                  <c:v>28</c:v>
                </c:pt>
                <c:pt idx="5">
                  <c:v>61</c:v>
                </c:pt>
                <c:pt idx="6">
                  <c:v>32.5</c:v>
                </c:pt>
                <c:pt idx="7">
                  <c:v>51</c:v>
                </c:pt>
                <c:pt idx="8">
                  <c:v>42.6875</c:v>
                </c:pt>
              </c:numCache>
            </c:numRef>
          </c:val>
          <c:extLst>
            <c:ext xmlns:c16="http://schemas.microsoft.com/office/drawing/2014/chart" uri="{C3380CC4-5D6E-409C-BE32-E72D297353CC}">
              <c16:uniqueId val="{00000001-11B9-4465-B3FA-BF0D4BE7FD19}"/>
            </c:ext>
          </c:extLst>
        </c:ser>
        <c:dLbls>
          <c:showLegendKey val="0"/>
          <c:showVal val="1"/>
          <c:showCatName val="0"/>
          <c:showSerName val="0"/>
          <c:showPercent val="0"/>
          <c:showBubbleSize val="0"/>
        </c:dLbls>
        <c:axId val="1453133264"/>
        <c:axId val="1453138256"/>
      </c:areaChart>
      <c:lineChart>
        <c:grouping val="stacked"/>
        <c:varyColors val="0"/>
        <c:ser>
          <c:idx val="2"/>
          <c:order val="2"/>
          <c:tx>
            <c:strRef>
              <c:f>Sheet1!$D$1</c:f>
              <c:strCache>
                <c:ptCount val="1"/>
                <c:pt idx="0">
                  <c:v>Report as percentage of meeting time</c:v>
                </c:pt>
              </c:strCache>
            </c:strRef>
          </c:tx>
          <c:spPr>
            <a:ln w="31750" cap="rnd">
              <a:solidFill>
                <a:schemeClr val="accent6"/>
              </a:solidFill>
              <a:round/>
            </a:ln>
            <a:effectLst/>
          </c:spPr>
          <c:marker>
            <c:symbol val="circle"/>
            <c:size val="6"/>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9/21/2021</c:v>
                </c:pt>
                <c:pt idx="1">
                  <c:v>10/21/2021</c:v>
                </c:pt>
                <c:pt idx="2">
                  <c:v>11/11/2021</c:v>
                </c:pt>
                <c:pt idx="3">
                  <c:v>1/20/2022</c:v>
                </c:pt>
                <c:pt idx="4">
                  <c:v>2/17/2022</c:v>
                </c:pt>
                <c:pt idx="5">
                  <c:v>3/24/2022</c:v>
                </c:pt>
                <c:pt idx="6">
                  <c:v>4/28/2022</c:v>
                </c:pt>
                <c:pt idx="7">
                  <c:v>6/9/2022</c:v>
                </c:pt>
                <c:pt idx="8">
                  <c:v>average</c:v>
                </c:pt>
              </c:strCache>
            </c:strRef>
          </c:cat>
          <c:val>
            <c:numRef>
              <c:f>Sheet1!$D$2:$D$10</c:f>
              <c:numCache>
                <c:formatCode>0%</c:formatCode>
                <c:ptCount val="9"/>
                <c:pt idx="0">
                  <c:v>0.46875</c:v>
                </c:pt>
                <c:pt idx="1">
                  <c:v>0.19310344827586207</c:v>
                </c:pt>
                <c:pt idx="2">
                  <c:v>0.3482142857142857</c:v>
                </c:pt>
                <c:pt idx="3">
                  <c:v>0.31578947368421051</c:v>
                </c:pt>
                <c:pt idx="4">
                  <c:v>0.1407035175879397</c:v>
                </c:pt>
                <c:pt idx="5">
                  <c:v>0.37195121951219512</c:v>
                </c:pt>
                <c:pt idx="6">
                  <c:v>0.22569444444444445</c:v>
                </c:pt>
                <c:pt idx="7">
                  <c:v>0.36956521739130432</c:v>
                </c:pt>
                <c:pt idx="8">
                  <c:v>0.2936371453138435</c:v>
                </c:pt>
              </c:numCache>
            </c:numRef>
          </c:val>
          <c:smooth val="0"/>
          <c:extLst>
            <c:ext xmlns:c16="http://schemas.microsoft.com/office/drawing/2014/chart" uri="{C3380CC4-5D6E-409C-BE32-E72D297353CC}">
              <c16:uniqueId val="{00000002-11B9-4465-B3FA-BF0D4BE7FD19}"/>
            </c:ext>
          </c:extLst>
        </c:ser>
        <c:dLbls>
          <c:showLegendKey val="0"/>
          <c:showVal val="1"/>
          <c:showCatName val="0"/>
          <c:showSerName val="0"/>
          <c:showPercent val="0"/>
          <c:showBubbleSize val="0"/>
        </c:dLbls>
        <c:marker val="1"/>
        <c:smooth val="0"/>
        <c:axId val="1502050976"/>
        <c:axId val="1502043488"/>
      </c:lineChart>
      <c:catAx>
        <c:axId val="14531332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53138256"/>
        <c:crosses val="autoZero"/>
        <c:auto val="1"/>
        <c:lblAlgn val="ctr"/>
        <c:lblOffset val="100"/>
        <c:noMultiLvlLbl val="0"/>
      </c:catAx>
      <c:valAx>
        <c:axId val="14531382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53133264"/>
        <c:crosses val="autoZero"/>
        <c:crossBetween val="between"/>
      </c:valAx>
      <c:valAx>
        <c:axId val="150204348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02050976"/>
        <c:crosses val="max"/>
        <c:crossBetween val="between"/>
      </c:valAx>
      <c:catAx>
        <c:axId val="1502050976"/>
        <c:scaling>
          <c:orientation val="minMax"/>
        </c:scaling>
        <c:delete val="1"/>
        <c:axPos val="b"/>
        <c:numFmt formatCode="General" sourceLinked="1"/>
        <c:majorTickMark val="none"/>
        <c:minorTickMark val="none"/>
        <c:tickLblPos val="nextTo"/>
        <c:crossAx val="1502043488"/>
        <c:crosses val="autoZero"/>
        <c:auto val="1"/>
        <c:lblAlgn val="ctr"/>
        <c:lblOffset val="100"/>
        <c:tickLblSkip val="1"/>
        <c:tickMark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cenet.edu/Documents/Investing-in-Student-Mental-Health.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personal.umich.edu/~daneis/papers/Eisenberg,%20Golberstein,%20&amp;%20Hunt%20--%20May%202%202009.pdf" TargetMode="External"/><Relationship Id="rId5" Type="http://schemas.openxmlformats.org/officeDocument/2006/relationships/hyperlink" Target="https://www.cnbc.com/2012/11/01/college-survey-nami-finds-64-percent-of-college-students-with-mental-health-problems-drop-out-79-percent-call-for-faculty-training-for-mental-health-awareness.html" TargetMode="External"/><Relationship Id="rId4" Type="http://schemas.openxmlformats.org/officeDocument/2006/relationships/hyperlink" Target="https://bmcpublichealth.biomedcentral.com/articles/10.1186/s12889-016-3622-8"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umt.edu/curry-health-center/wellness/student-wellness-advocate/faculty-toolkit-book-final-oct-2018-v2-linked-small-updated-updated.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teaching.uoregon.edu/resources/student-wellbeing-toolkit" TargetMode="External"/><Relationship Id="rId5" Type="http://schemas.openxmlformats.org/officeDocument/2006/relationships/hyperlink" Target="https://www.csustan.edu/health-ed/faculty-staff-wellness-resources/wellness-virtual-classroom-toolkit" TargetMode="External"/><Relationship Id="rId4" Type="http://schemas.openxmlformats.org/officeDocument/2006/relationships/hyperlink" Target="https://www.studentwellness.iastate.edu/wp-content/uploads/2022/05/employee-toolkit-5.10.22-2.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3" name="Google Shape;16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1" name="Google Shape;18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326790fb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e326790fb3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6" name="Google Shape;196;ge326790fb3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37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326790fb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e326790fb3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6" name="Google Shape;196;ge326790fb3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381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7" name="Google Shape;187;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43A4E"/>
              </a:buClr>
              <a:buSzPts val="1400"/>
              <a:buFont typeface="Arial"/>
              <a:buNone/>
            </a:pPr>
            <a:r>
              <a:rPr lang="en">
                <a:solidFill>
                  <a:schemeClr val="dk1"/>
                </a:solidFill>
              </a:rPr>
              <a:t>Please do not change location of text boxes, size of text, color of text, shapes, etc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800"/>
              <a:buFont typeface="Dosis"/>
              <a:buNone/>
            </a:pPr>
            <a:r>
              <a:rPr lang="en" sz="1800">
                <a:solidFill>
                  <a:schemeClr val="dk1"/>
                </a:solidFill>
                <a:latin typeface="Dosis"/>
                <a:ea typeface="Dosis"/>
                <a:cs typeface="Dosis"/>
                <a:sym typeface="Dosis"/>
              </a:rPr>
              <a:t>NORTH STAR GOALS: Attain</a:t>
            </a:r>
            <a:r>
              <a:rPr lang="en" sz="1200">
                <a:solidFill>
                  <a:schemeClr val="dk1"/>
                </a:solidFill>
                <a:latin typeface="Dosis"/>
                <a:ea typeface="Dosis"/>
                <a:cs typeface="Dosis"/>
                <a:sym typeface="Dosis"/>
              </a:rPr>
              <a:t> Carnegie R1 classification; </a:t>
            </a:r>
            <a:r>
              <a:rPr lang="en" sz="1800">
                <a:solidFill>
                  <a:schemeClr val="dk1"/>
                </a:solidFill>
                <a:latin typeface="Dosis"/>
                <a:ea typeface="Dosis"/>
                <a:cs typeface="Dosis"/>
                <a:sym typeface="Dosis"/>
              </a:rPr>
              <a:t>Grow </a:t>
            </a:r>
            <a:r>
              <a:rPr lang="en" sz="1200">
                <a:solidFill>
                  <a:schemeClr val="dk1"/>
                </a:solidFill>
                <a:latin typeface="Dosis"/>
                <a:ea typeface="Dosis"/>
                <a:cs typeface="Dosis"/>
                <a:sym typeface="Dosis"/>
              </a:rPr>
              <a:t>enrollment to 12,000 students: </a:t>
            </a:r>
            <a:r>
              <a:rPr lang="en" sz="1800">
                <a:solidFill>
                  <a:schemeClr val="dk1"/>
                </a:solidFill>
                <a:latin typeface="Dosis"/>
                <a:ea typeface="Dosis"/>
                <a:cs typeface="Dosis"/>
                <a:sym typeface="Dosis"/>
              </a:rPr>
              <a:t>Achieve </a:t>
            </a:r>
            <a:r>
              <a:rPr lang="en" sz="1200">
                <a:solidFill>
                  <a:schemeClr val="dk1"/>
                </a:solidFill>
                <a:latin typeface="Dosis"/>
                <a:ea typeface="Dosis"/>
                <a:cs typeface="Dosis"/>
                <a:sym typeface="Dosis"/>
              </a:rPr>
              <a:t>a top 100 ranking </a:t>
            </a:r>
            <a:endParaRPr sz="1200">
              <a:solidFill>
                <a:schemeClr val="dk1"/>
              </a:solidFill>
              <a:latin typeface="Dosis"/>
              <a:ea typeface="Dosis"/>
              <a:cs typeface="Dosis"/>
              <a:sym typeface="Dosis"/>
            </a:endParaRPr>
          </a:p>
          <a:p>
            <a:pPr marL="0" lvl="0" indent="0" algn="l" rtl="0">
              <a:lnSpc>
                <a:spcPct val="115000"/>
              </a:lnSpc>
              <a:spcBef>
                <a:spcPts val="1200"/>
              </a:spcBef>
              <a:spcAft>
                <a:spcPts val="0"/>
              </a:spcAft>
              <a:buClr>
                <a:schemeClr val="dk1"/>
              </a:buClr>
              <a:buSzPts val="1200"/>
              <a:buFont typeface="Dosis"/>
              <a:buNone/>
            </a:pPr>
            <a:r>
              <a:rPr lang="en" sz="1200">
                <a:solidFill>
                  <a:schemeClr val="dk1"/>
                </a:solidFill>
                <a:latin typeface="Dosis"/>
                <a:ea typeface="Dosis"/>
                <a:cs typeface="Dosis"/>
                <a:sym typeface="Dosis"/>
              </a:rPr>
              <a:t>Pillars upon which student success is possible, much like maslow’s hierarchy</a:t>
            </a:r>
            <a:endParaRPr sz="1200">
              <a:solidFill>
                <a:schemeClr val="dk1"/>
              </a:solidFill>
              <a:latin typeface="Dosis"/>
              <a:ea typeface="Dosis"/>
              <a:cs typeface="Dosis"/>
              <a:sym typeface="Dosis"/>
            </a:endParaRPr>
          </a:p>
          <a:p>
            <a:pPr marL="378" marR="27191" lvl="0" indent="5681" algn="l" rtl="0">
              <a:lnSpc>
                <a:spcPct val="96195"/>
              </a:lnSpc>
              <a:spcBef>
                <a:spcPts val="120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 name="Google Shape;102;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Strategic plan, marketing, assessment, training, policies/procedures, students, faculty engagement - this is in addition to existing services, such as counseling, health promotion , prevention, intervention (SSCS, UCARE)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While instructors are not clinicians, student wellbeing impacts learning and it supports our goals as educators to design with it in mind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2021 - Depression 29%; Anxiety 54%; Sleep 25%</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2021 - School 94%; Financial 43%; Time 53%; Future 55%; MH 37%; Reduced time with friends 38%</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1200"/>
              </a:spcBef>
              <a:spcAft>
                <a:spcPts val="0"/>
              </a:spcAft>
              <a:buClr>
                <a:srgbClr val="003B49"/>
              </a:buClr>
              <a:buSzPts val="1500"/>
              <a:buFont typeface="Dosis"/>
              <a:buChar char="❏"/>
            </a:pPr>
            <a:r>
              <a:rPr lang="en" sz="1500">
                <a:solidFill>
                  <a:schemeClr val="dk1"/>
                </a:solidFill>
                <a:latin typeface="Dosis"/>
                <a:ea typeface="Dosis"/>
                <a:cs typeface="Dosis"/>
                <a:sym typeface="Dosis"/>
              </a:rPr>
              <a:t>2019 </a:t>
            </a:r>
            <a:r>
              <a:rPr lang="en" sz="1500" u="sng">
                <a:solidFill>
                  <a:srgbClr val="0097A7"/>
                </a:solidFill>
                <a:latin typeface="Dosis"/>
                <a:ea typeface="Dosis"/>
                <a:cs typeface="Dosis"/>
                <a:sym typeface="Dosis"/>
                <a:hlinkClick r:id="rId3">
                  <a:extLst>
                    <a:ext uri="{A12FA001-AC4F-418D-AE19-62706E023703}">
                      <ahyp:hlinkClr xmlns:ahyp="http://schemas.microsoft.com/office/drawing/2018/hyperlinkcolor" val="tx"/>
                    </a:ext>
                  </a:extLst>
                </a:hlinkClick>
              </a:rPr>
              <a:t>American Council on Education study</a:t>
            </a:r>
            <a:r>
              <a:rPr lang="en" sz="1500">
                <a:solidFill>
                  <a:schemeClr val="dk1"/>
                </a:solidFill>
                <a:latin typeface="Dosis"/>
                <a:ea typeface="Dosis"/>
                <a:cs typeface="Dosis"/>
                <a:sym typeface="Dosis"/>
              </a:rPr>
              <a:t> found that students with poor mental health are more likely to have lower GPAs, take longer to complete a degree, or drop out entirely</a:t>
            </a:r>
            <a:endParaRPr sz="1500">
              <a:solidFill>
                <a:schemeClr val="dk1"/>
              </a:solidFill>
              <a:latin typeface="Dosis"/>
              <a:ea typeface="Dosis"/>
              <a:cs typeface="Dosis"/>
              <a:sym typeface="Dosis"/>
            </a:endParaRPr>
          </a:p>
          <a:p>
            <a:pPr marL="457200" lvl="0" indent="-323850" algn="l" rtl="0">
              <a:lnSpc>
                <a:spcPct val="115000"/>
              </a:lnSpc>
              <a:spcBef>
                <a:spcPts val="0"/>
              </a:spcBef>
              <a:spcAft>
                <a:spcPts val="0"/>
              </a:spcAft>
              <a:buClr>
                <a:srgbClr val="003B49"/>
              </a:buClr>
              <a:buSzPts val="1500"/>
              <a:buFont typeface="Dosis"/>
              <a:buChar char="❏"/>
            </a:pPr>
            <a:r>
              <a:rPr lang="en" sz="1500">
                <a:solidFill>
                  <a:schemeClr val="dk1"/>
                </a:solidFill>
                <a:latin typeface="Dosis"/>
                <a:ea typeface="Dosis"/>
                <a:cs typeface="Dosis"/>
                <a:sym typeface="Dosis"/>
              </a:rPr>
              <a:t>2016 </a:t>
            </a:r>
            <a:r>
              <a:rPr lang="en" sz="1500" u="sng">
                <a:solidFill>
                  <a:srgbClr val="0097A7"/>
                </a:solidFill>
                <a:latin typeface="Dosis"/>
                <a:ea typeface="Dosis"/>
                <a:cs typeface="Dosis"/>
                <a:sym typeface="Dosis"/>
                <a:hlinkClick r:id="rId4">
                  <a:extLst>
                    <a:ext uri="{A12FA001-AC4F-418D-AE19-62706E023703}">
                      <ahyp:hlinkClr xmlns:ahyp="http://schemas.microsoft.com/office/drawing/2018/hyperlinkcolor" val="tx"/>
                    </a:ext>
                  </a:extLst>
                </a:hlinkClick>
              </a:rPr>
              <a:t>Danish study</a:t>
            </a:r>
            <a:r>
              <a:rPr lang="en" sz="1500">
                <a:solidFill>
                  <a:schemeClr val="dk1"/>
                </a:solidFill>
                <a:latin typeface="Dosis"/>
                <a:ea typeface="Dosis"/>
                <a:cs typeface="Dosis"/>
                <a:sym typeface="Dosis"/>
              </a:rPr>
              <a:t> found that men with poor mental health were five times more likely to drop out</a:t>
            </a:r>
            <a:endParaRPr sz="1500">
              <a:solidFill>
                <a:schemeClr val="dk1"/>
              </a:solidFill>
              <a:latin typeface="Dosis"/>
              <a:ea typeface="Dosis"/>
              <a:cs typeface="Dosis"/>
              <a:sym typeface="Dosis"/>
            </a:endParaRPr>
          </a:p>
          <a:p>
            <a:pPr marL="457200" lvl="0" indent="-323850" algn="l" rtl="0">
              <a:lnSpc>
                <a:spcPct val="115000"/>
              </a:lnSpc>
              <a:spcBef>
                <a:spcPts val="0"/>
              </a:spcBef>
              <a:spcAft>
                <a:spcPts val="0"/>
              </a:spcAft>
              <a:buClr>
                <a:srgbClr val="003B49"/>
              </a:buClr>
              <a:buSzPts val="1500"/>
              <a:buFont typeface="Dosis"/>
              <a:buChar char="❏"/>
            </a:pPr>
            <a:r>
              <a:rPr lang="en" sz="1500">
                <a:solidFill>
                  <a:schemeClr val="dk1"/>
                </a:solidFill>
                <a:latin typeface="Dosis"/>
                <a:ea typeface="Dosis"/>
                <a:cs typeface="Dosis"/>
                <a:sym typeface="Dosis"/>
              </a:rPr>
              <a:t>2012 </a:t>
            </a:r>
            <a:r>
              <a:rPr lang="en" sz="1500" u="sng">
                <a:solidFill>
                  <a:srgbClr val="0097A7"/>
                </a:solidFill>
                <a:latin typeface="Dosis"/>
                <a:ea typeface="Dosis"/>
                <a:cs typeface="Dosis"/>
                <a:sym typeface="Dosis"/>
                <a:hlinkClick r:id="rId5">
                  <a:extLst>
                    <a:ext uri="{A12FA001-AC4F-418D-AE19-62706E023703}">
                      <ahyp:hlinkClr xmlns:ahyp="http://schemas.microsoft.com/office/drawing/2018/hyperlinkcolor" val="tx"/>
                    </a:ext>
                  </a:extLst>
                </a:hlinkClick>
              </a:rPr>
              <a:t>National Alliance of Mental Illness</a:t>
            </a:r>
            <a:r>
              <a:rPr lang="en" sz="1500">
                <a:solidFill>
                  <a:schemeClr val="dk1"/>
                </a:solidFill>
                <a:latin typeface="Dosis"/>
                <a:ea typeface="Dosis"/>
                <a:cs typeface="Dosis"/>
                <a:sym typeface="Dosis"/>
              </a:rPr>
              <a:t> found that roughly 64% of college students with mental health issues drop out</a:t>
            </a:r>
            <a:endParaRPr sz="1500">
              <a:solidFill>
                <a:schemeClr val="dk1"/>
              </a:solidFill>
              <a:latin typeface="Dosis"/>
              <a:ea typeface="Dosis"/>
              <a:cs typeface="Dosis"/>
              <a:sym typeface="Dosis"/>
            </a:endParaRPr>
          </a:p>
          <a:p>
            <a:pPr marL="457200" lvl="0" indent="-323850" algn="l" rtl="0">
              <a:lnSpc>
                <a:spcPct val="115000"/>
              </a:lnSpc>
              <a:spcBef>
                <a:spcPts val="0"/>
              </a:spcBef>
              <a:spcAft>
                <a:spcPts val="0"/>
              </a:spcAft>
              <a:buClr>
                <a:srgbClr val="003B49"/>
              </a:buClr>
              <a:buSzPts val="1500"/>
              <a:buFont typeface="Dosis"/>
              <a:buChar char="❏"/>
            </a:pPr>
            <a:r>
              <a:rPr lang="en" sz="1500">
                <a:solidFill>
                  <a:schemeClr val="dk1"/>
                </a:solidFill>
                <a:latin typeface="Dosis"/>
                <a:ea typeface="Dosis"/>
                <a:cs typeface="Dosis"/>
                <a:sym typeface="Dosis"/>
              </a:rPr>
              <a:t>2009 </a:t>
            </a:r>
            <a:r>
              <a:rPr lang="en" sz="1500" u="sng">
                <a:solidFill>
                  <a:srgbClr val="0097A7"/>
                </a:solidFill>
                <a:latin typeface="Dosis"/>
                <a:ea typeface="Dosis"/>
                <a:cs typeface="Dosis"/>
                <a:sym typeface="Dosis"/>
                <a:hlinkClick r:id="rId6">
                  <a:extLst>
                    <a:ext uri="{A12FA001-AC4F-418D-AE19-62706E023703}">
                      <ahyp:hlinkClr xmlns:ahyp="http://schemas.microsoft.com/office/drawing/2018/hyperlinkcolor" val="tx"/>
                    </a:ext>
                  </a:extLst>
                </a:hlinkClick>
              </a:rPr>
              <a:t>Healthy Minds Network</a:t>
            </a:r>
            <a:r>
              <a:rPr lang="en" sz="1500">
                <a:solidFill>
                  <a:schemeClr val="dk1"/>
                </a:solidFill>
                <a:latin typeface="Dosis"/>
                <a:ea typeface="Dosis"/>
                <a:cs typeface="Dosis"/>
                <a:sym typeface="Dosis"/>
              </a:rPr>
              <a:t> found that among students who had dropped out with less than a 3.0 GPA, 25% screened positive for at least one mental illness, such as depression or generalized anxiety disorder</a:t>
            </a:r>
            <a:endParaRPr sz="1500">
              <a:solidFill>
                <a:schemeClr val="dk1"/>
              </a:solidFill>
              <a:latin typeface="Dosis"/>
              <a:ea typeface="Dosis"/>
              <a:cs typeface="Dosis"/>
              <a:sym typeface="Dosis"/>
            </a:endParaRPr>
          </a:p>
          <a:p>
            <a:pPr marL="0" lvl="0" indent="0" algn="l" rtl="0">
              <a:spcBef>
                <a:spcPts val="120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2021 survey of faculty n=106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2021 survey of faculty n=106</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As a transitional phrase before reading the slide: So now we see the concerns that students are having, and that how we interact with them has an impact on their overall well-being. Now we will cover the work we are doing and the ways we would love for your and other faculty support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Faculty, students, inclusion, assessment</a:t>
            </a:r>
            <a:endParaRPr/>
          </a:p>
          <a:p>
            <a:pPr marL="0" lvl="0" indent="0" algn="l" rtl="0">
              <a:spcBef>
                <a:spcPts val="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100"/>
              <a:buFont typeface="Arial"/>
              <a:buNone/>
            </a:pPr>
            <a:r>
              <a:rPr lang="en"/>
              <a:t>Drs Glaser, Kimball, Reardon, Baker, Grubbs, Forciniti, Dave Westenberg, Drowne, Wes Lewis, Carol, SImran</a:t>
            </a:r>
            <a:endParaRPr/>
          </a:p>
          <a:p>
            <a:pPr marL="0" lvl="0" indent="0" algn="l" rtl="0">
              <a:spcBef>
                <a:spcPts val="120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003B49"/>
              </a:buClr>
              <a:buSzPts val="1500"/>
              <a:buFont typeface="Dosis"/>
              <a:buChar char="❏"/>
            </a:pPr>
            <a:r>
              <a:rPr lang="en" sz="1500">
                <a:solidFill>
                  <a:srgbClr val="003B49"/>
                </a:solidFill>
                <a:latin typeface="Dosis"/>
                <a:ea typeface="Dosis"/>
                <a:cs typeface="Dosis"/>
                <a:sym typeface="Dosis"/>
              </a:rPr>
              <a:t>Committee for effective teaching - can this team work on input into this page? Can we continue this discussion, who can work on this?</a:t>
            </a:r>
            <a:endParaRPr sz="1500">
              <a:solidFill>
                <a:srgbClr val="003B49"/>
              </a:solidFill>
              <a:latin typeface="Dosis"/>
              <a:ea typeface="Dosis"/>
              <a:cs typeface="Dosis"/>
              <a:sym typeface="Dosis"/>
            </a:endParaRPr>
          </a:p>
          <a:p>
            <a:pPr marL="457200" lvl="0" indent="-304800" algn="l" rtl="0">
              <a:lnSpc>
                <a:spcPct val="115000"/>
              </a:lnSpc>
              <a:spcBef>
                <a:spcPts val="0"/>
              </a:spcBef>
              <a:spcAft>
                <a:spcPts val="0"/>
              </a:spcAft>
              <a:buClr>
                <a:srgbClr val="003B49"/>
              </a:buClr>
              <a:buSzPts val="1200"/>
              <a:buFont typeface="Dosis"/>
              <a:buChar char="❏"/>
            </a:pPr>
            <a:r>
              <a:rPr lang="en" sz="1200" u="sng">
                <a:solidFill>
                  <a:srgbClr val="0097A7"/>
                </a:solidFill>
                <a:latin typeface="Dosis"/>
                <a:ea typeface="Dosis"/>
                <a:cs typeface="Dosis"/>
                <a:sym typeface="Dosis"/>
                <a:hlinkClick r:id="rId3">
                  <a:extLst>
                    <a:ext uri="{A12FA001-AC4F-418D-AE19-62706E023703}">
                      <ahyp:hlinkClr xmlns:ahyp="http://schemas.microsoft.com/office/drawing/2018/hyperlinkcolor" val="tx"/>
                    </a:ext>
                  </a:extLst>
                </a:hlinkClick>
              </a:rPr>
              <a:t>https://www.umt.edu/curry-health-center/wellness/student-wellness-advocate/faculty-toolkit-book-final-oct-2018-v2-linked-small-updated-updated.pdf</a:t>
            </a:r>
            <a:r>
              <a:rPr lang="en" sz="1200">
                <a:solidFill>
                  <a:srgbClr val="003B49"/>
                </a:solidFill>
                <a:latin typeface="Dosis"/>
                <a:ea typeface="Dosis"/>
                <a:cs typeface="Dosis"/>
                <a:sym typeface="Dosis"/>
              </a:rPr>
              <a:t> </a:t>
            </a:r>
            <a:endParaRPr sz="1200">
              <a:solidFill>
                <a:srgbClr val="003B49"/>
              </a:solidFill>
              <a:latin typeface="Dosis"/>
              <a:ea typeface="Dosis"/>
              <a:cs typeface="Dosis"/>
              <a:sym typeface="Dosis"/>
            </a:endParaRPr>
          </a:p>
          <a:p>
            <a:pPr marL="457200" lvl="0" indent="-304800" algn="l" rtl="0">
              <a:lnSpc>
                <a:spcPct val="115000"/>
              </a:lnSpc>
              <a:spcBef>
                <a:spcPts val="0"/>
              </a:spcBef>
              <a:spcAft>
                <a:spcPts val="0"/>
              </a:spcAft>
              <a:buClr>
                <a:srgbClr val="003B49"/>
              </a:buClr>
              <a:buSzPts val="1200"/>
              <a:buFont typeface="Dosis"/>
              <a:buChar char="❏"/>
            </a:pPr>
            <a:r>
              <a:rPr lang="en" sz="1200" u="sng">
                <a:solidFill>
                  <a:srgbClr val="0097A7"/>
                </a:solidFill>
                <a:latin typeface="Dosis"/>
                <a:ea typeface="Dosis"/>
                <a:cs typeface="Dosis"/>
                <a:sym typeface="Dosis"/>
                <a:hlinkClick r:id="rId4">
                  <a:extLst>
                    <a:ext uri="{A12FA001-AC4F-418D-AE19-62706E023703}">
                      <ahyp:hlinkClr xmlns:ahyp="http://schemas.microsoft.com/office/drawing/2018/hyperlinkcolor" val="tx"/>
                    </a:ext>
                  </a:extLst>
                </a:hlinkClick>
              </a:rPr>
              <a:t>https://www.studentwellness.iastate.edu/wp-content/uploads/2022/05/employee-toolkit-5.10.22-2.pdf</a:t>
            </a:r>
            <a:endParaRPr sz="1200">
              <a:solidFill>
                <a:srgbClr val="003B49"/>
              </a:solidFill>
              <a:latin typeface="Dosis"/>
              <a:ea typeface="Dosis"/>
              <a:cs typeface="Dosis"/>
              <a:sym typeface="Dosis"/>
            </a:endParaRPr>
          </a:p>
          <a:p>
            <a:pPr marL="457200" lvl="0" indent="-304800" algn="l" rtl="0">
              <a:lnSpc>
                <a:spcPct val="115000"/>
              </a:lnSpc>
              <a:spcBef>
                <a:spcPts val="0"/>
              </a:spcBef>
              <a:spcAft>
                <a:spcPts val="0"/>
              </a:spcAft>
              <a:buClr>
                <a:srgbClr val="003B49"/>
              </a:buClr>
              <a:buSzPts val="1200"/>
              <a:buFont typeface="Dosis"/>
              <a:buChar char="❏"/>
            </a:pPr>
            <a:r>
              <a:rPr lang="en" sz="1200" u="sng">
                <a:solidFill>
                  <a:srgbClr val="0097A7"/>
                </a:solidFill>
                <a:latin typeface="Dosis"/>
                <a:ea typeface="Dosis"/>
                <a:cs typeface="Dosis"/>
                <a:sym typeface="Dosis"/>
                <a:hlinkClick r:id="rId5">
                  <a:extLst>
                    <a:ext uri="{A12FA001-AC4F-418D-AE19-62706E023703}">
                      <ahyp:hlinkClr xmlns:ahyp="http://schemas.microsoft.com/office/drawing/2018/hyperlinkcolor" val="tx"/>
                    </a:ext>
                  </a:extLst>
                </a:hlinkClick>
              </a:rPr>
              <a:t>https://www.csustan.edu/health-ed/faculty-staff-wellness-resources/wellness-virtual-classroom-toolkit</a:t>
            </a:r>
            <a:r>
              <a:rPr lang="en" sz="1200">
                <a:solidFill>
                  <a:srgbClr val="003B49"/>
                </a:solidFill>
                <a:latin typeface="Dosis"/>
                <a:ea typeface="Dosis"/>
                <a:cs typeface="Dosis"/>
                <a:sym typeface="Dosis"/>
              </a:rPr>
              <a:t> </a:t>
            </a:r>
            <a:endParaRPr sz="1200">
              <a:solidFill>
                <a:srgbClr val="003B49"/>
              </a:solidFill>
              <a:latin typeface="Dosis"/>
              <a:ea typeface="Dosis"/>
              <a:cs typeface="Dosis"/>
              <a:sym typeface="Dosis"/>
            </a:endParaRPr>
          </a:p>
          <a:p>
            <a:pPr marL="457200" lvl="0" indent="-304800" algn="l" rtl="0">
              <a:lnSpc>
                <a:spcPct val="115000"/>
              </a:lnSpc>
              <a:spcBef>
                <a:spcPts val="0"/>
              </a:spcBef>
              <a:spcAft>
                <a:spcPts val="0"/>
              </a:spcAft>
              <a:buClr>
                <a:srgbClr val="003B49"/>
              </a:buClr>
              <a:buSzPts val="1200"/>
              <a:buFont typeface="Dosis"/>
              <a:buChar char="❏"/>
            </a:pPr>
            <a:r>
              <a:rPr lang="en" sz="1200" u="sng">
                <a:solidFill>
                  <a:srgbClr val="0097A7"/>
                </a:solidFill>
                <a:latin typeface="Dosis"/>
                <a:ea typeface="Dosis"/>
                <a:cs typeface="Dosis"/>
                <a:sym typeface="Dosis"/>
                <a:hlinkClick r:id="rId6">
                  <a:extLst>
                    <a:ext uri="{A12FA001-AC4F-418D-AE19-62706E023703}">
                      <ahyp:hlinkClr xmlns:ahyp="http://schemas.microsoft.com/office/drawing/2018/hyperlinkcolor" val="tx"/>
                    </a:ext>
                  </a:extLst>
                </a:hlinkClick>
              </a:rPr>
              <a:t>https://teaching.uoregon.edu/resources/student-wellbeing-toolkit</a:t>
            </a:r>
            <a:r>
              <a:rPr lang="en" sz="1200">
                <a:solidFill>
                  <a:srgbClr val="003B49"/>
                </a:solidFill>
                <a:latin typeface="Dosis"/>
                <a:ea typeface="Dosis"/>
                <a:cs typeface="Dosis"/>
                <a:sym typeface="Dosis"/>
              </a:rPr>
              <a:t> </a:t>
            </a:r>
            <a:endParaRPr sz="1200">
              <a:solidFill>
                <a:srgbClr val="003B49"/>
              </a:solidFill>
              <a:latin typeface="Dosis"/>
              <a:ea typeface="Dosis"/>
              <a:cs typeface="Dosis"/>
              <a:sym typeface="Dosi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003B49"/>
                </a:solidFill>
                <a:latin typeface="Dosis"/>
                <a:ea typeface="Dosis"/>
                <a:cs typeface="Dosis"/>
                <a:sym typeface="Dosis"/>
              </a:rPr>
              <a:t>What tools do you need? Kognito?</a:t>
            </a:r>
            <a:endParaRPr sz="1200">
              <a:solidFill>
                <a:srgbClr val="003B49"/>
              </a:solidFill>
              <a:latin typeface="Dosis"/>
              <a:ea typeface="Dosis"/>
              <a:cs typeface="Dosis"/>
              <a:sym typeface="Dosis"/>
            </a:endParaRPr>
          </a:p>
          <a:p>
            <a:pPr marL="0" lvl="0" indent="0" algn="l" rtl="0">
              <a:lnSpc>
                <a:spcPct val="115000"/>
              </a:lnSpc>
              <a:spcBef>
                <a:spcPts val="1200"/>
              </a:spcBef>
              <a:spcAft>
                <a:spcPts val="0"/>
              </a:spcAft>
              <a:buClr>
                <a:schemeClr val="dk1"/>
              </a:buClr>
              <a:buSzPts val="1100"/>
              <a:buFont typeface="Arial"/>
              <a:buNone/>
            </a:pPr>
            <a:r>
              <a:rPr lang="en" sz="1200">
                <a:solidFill>
                  <a:srgbClr val="003B49"/>
                </a:solidFill>
                <a:latin typeface="Dosis"/>
                <a:ea typeface="Dosis"/>
                <a:cs typeface="Dosis"/>
                <a:sym typeface="Dosis"/>
              </a:rPr>
              <a:t>Use the Quick Reference Guide - distribute </a:t>
            </a:r>
            <a:endParaRPr sz="1200">
              <a:solidFill>
                <a:srgbClr val="003B49"/>
              </a:solidFill>
              <a:latin typeface="Dosis"/>
              <a:ea typeface="Dosis"/>
              <a:cs typeface="Dosis"/>
              <a:sym typeface="Dosis"/>
            </a:endParaRPr>
          </a:p>
          <a:p>
            <a:pPr marL="0" lvl="0" indent="0" algn="l" rtl="0">
              <a:lnSpc>
                <a:spcPct val="115000"/>
              </a:lnSpc>
              <a:spcBef>
                <a:spcPts val="1200"/>
              </a:spcBef>
              <a:spcAft>
                <a:spcPts val="1200"/>
              </a:spcAft>
              <a:buClr>
                <a:schemeClr val="dk1"/>
              </a:buClr>
              <a:buSzPts val="1100"/>
              <a:buFont typeface="Arial"/>
              <a:buNone/>
            </a:pPr>
            <a:r>
              <a:rPr lang="en" sz="1200">
                <a:solidFill>
                  <a:srgbClr val="003B49"/>
                </a:solidFill>
                <a:latin typeface="Dosis"/>
                <a:ea typeface="Dosis"/>
                <a:cs typeface="Dosis"/>
                <a:sym typeface="Dosis"/>
              </a:rPr>
              <a:t>Com Psych?</a:t>
            </a: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rgbClr val="003B49"/>
              </a:buClr>
              <a:buSzPts val="1200"/>
              <a:buFont typeface="Dosis"/>
              <a:buNone/>
            </a:pPr>
            <a:r>
              <a:rPr lang="en" sz="1200">
                <a:solidFill>
                  <a:srgbClr val="003B49"/>
                </a:solidFill>
                <a:latin typeface="Dosis"/>
                <a:ea typeface="Dosis"/>
                <a:cs typeface="Dosis"/>
                <a:sym typeface="Dosis"/>
              </a:rPr>
              <a:t>What tools do you need? Kognito?</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Validate, appreciate, refer; after going through slide: those are a few ideas of what we want on this webpage</a:t>
            </a:r>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Read well-being syllabus statement out loud</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Acknowledge challenges and stressors</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Regularly share well-being related slides and ready-made resources in Canvas</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Encourage students to take the ALR online training</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Create a footnote in email signature with a link to student well-being resources</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Offer breaks in class where students can stand, stretch, and breathe</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Let students know you care about them and their successes</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Build connections between students (small groups, providing prompts, etc)</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Use students’ chosen names and pronouns</a:t>
            </a:r>
            <a:endParaRPr sz="1337">
              <a:solidFill>
                <a:srgbClr val="003B49"/>
              </a:solidFill>
              <a:latin typeface="Dosis"/>
              <a:ea typeface="Dosis"/>
              <a:cs typeface="Dosis"/>
              <a:sym typeface="Dosis"/>
            </a:endParaRPr>
          </a:p>
          <a:p>
            <a:pPr marL="457200" lvl="0" indent="-313531" algn="l" rtl="0">
              <a:lnSpc>
                <a:spcPct val="115000"/>
              </a:lnSpc>
              <a:spcBef>
                <a:spcPts val="0"/>
              </a:spcBef>
              <a:spcAft>
                <a:spcPts val="0"/>
              </a:spcAft>
              <a:buClr>
                <a:srgbClr val="003B49"/>
              </a:buClr>
              <a:buSzPts val="1338"/>
              <a:buFont typeface="Dosis"/>
              <a:buChar char="❏"/>
            </a:pPr>
            <a:r>
              <a:rPr lang="en" sz="1337">
                <a:solidFill>
                  <a:srgbClr val="003B49"/>
                </a:solidFill>
                <a:latin typeface="Dosis"/>
                <a:ea typeface="Dosis"/>
                <a:cs typeface="Dosis"/>
                <a:sym typeface="Dosis"/>
              </a:rPr>
              <a:t>Set the time of due dates in Canvas with sleep in mind</a:t>
            </a:r>
            <a:endParaRPr sz="1337">
              <a:solidFill>
                <a:srgbClr val="003B49"/>
              </a:solidFill>
              <a:latin typeface="Dosis"/>
              <a:ea typeface="Dosis"/>
              <a:cs typeface="Dosis"/>
              <a:sym typeface="Dosis"/>
            </a:endParaRPr>
          </a:p>
          <a:p>
            <a:pPr marL="0" lvl="0" indent="0" algn="l" rtl="0">
              <a:spcBef>
                <a:spcPts val="1200"/>
              </a:spcBef>
              <a:spcAft>
                <a:spcPts val="0"/>
              </a:spcAft>
              <a:buClr>
                <a:schemeClr val="dk1"/>
              </a:buClr>
              <a:buSzPts val="12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Digital technology (Kognito)- a lot of campuses have something like this (online educational material)- would you use this? Talk to virtual students struggling with various mental health concerns, you can learn ways to give support and encouragement, bring up uncomfortable topics, and direct students toward resources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Created by faculty for faculty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1" name="Google Shape;331;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8" name="Google Shape;338;p39: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39" name="Google Shape;339;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7" name="Google Shape;347;p40: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48" name="Google Shape;348;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6" name="Google Shape;356;p41: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57" name="Google Shape;357;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5" name="Google Shape;365;p42: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66" name="Google Shape;366;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4" name="Google Shape;374;p43: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75" name="Google Shape;375;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2" name="Google Shape;382;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8" name="Google Shape;388;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4" name="Google Shape;394;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29AAD-2604-425D-8AED-EE3752077B50}" type="slidenum">
              <a:rPr lang="en-US" smtClean="0"/>
              <a:t>60</a:t>
            </a:fld>
            <a:endParaRPr lang="en-US" dirty="0"/>
          </a:p>
        </p:txBody>
      </p:sp>
    </p:spTree>
    <p:extLst>
      <p:ext uri="{BB962C8B-B14F-4D97-AF65-F5344CB8AC3E}">
        <p14:creationId xmlns:p14="http://schemas.microsoft.com/office/powerpoint/2010/main" val="645673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1" name="Google Shape;401;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8" name="Google Shape;408;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50"/>
          <p:cNvSpPr txBox="1">
            <a:spLocks noGrp="1"/>
          </p:cNvSpPr>
          <p:nvPr>
            <p:ph type="body" idx="1"/>
          </p:nvPr>
        </p:nvSpPr>
        <p:spPr>
          <a:xfrm>
            <a:off x="895676" y="1894009"/>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50"/>
          <p:cNvPicPr preferRelativeResize="0"/>
          <p:nvPr/>
        </p:nvPicPr>
        <p:blipFill rotWithShape="1">
          <a:blip r:embed="rId2">
            <a:alphaModFix/>
          </a:blip>
          <a:srcRect/>
          <a:stretch/>
        </p:blipFill>
        <p:spPr>
          <a:xfrm>
            <a:off x="10192076" y="5522384"/>
            <a:ext cx="1799288" cy="1091480"/>
          </a:xfrm>
          <a:prstGeom prst="rect">
            <a:avLst/>
          </a:prstGeom>
          <a:noFill/>
          <a:ln>
            <a:noFill/>
          </a:ln>
        </p:spPr>
      </p:pic>
      <p:pic>
        <p:nvPicPr>
          <p:cNvPr id="15" name="Google Shape;15;p50"/>
          <p:cNvPicPr preferRelativeResize="0"/>
          <p:nvPr/>
        </p:nvPicPr>
        <p:blipFill rotWithShape="1">
          <a:blip r:embed="rId3">
            <a:alphaModFix/>
          </a:blip>
          <a:srcRect/>
          <a:stretch/>
        </p:blipFill>
        <p:spPr>
          <a:xfrm>
            <a:off x="-95403" y="-202684"/>
            <a:ext cx="12456737" cy="467127"/>
          </a:xfrm>
          <a:prstGeom prst="rect">
            <a:avLst/>
          </a:prstGeom>
          <a:noFill/>
          <a:ln>
            <a:noFill/>
          </a:ln>
        </p:spPr>
      </p:pic>
      <p:sp>
        <p:nvSpPr>
          <p:cNvPr id="16" name="Google Shape;16;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1"/>
        <p:cNvGrpSpPr/>
        <p:nvPr/>
      </p:nvGrpSpPr>
      <p:grpSpPr>
        <a:xfrm>
          <a:off x="0" y="0"/>
          <a:ext cx="0" cy="0"/>
          <a:chOff x="0" y="0"/>
          <a:chExt cx="0" cy="0"/>
        </a:xfrm>
      </p:grpSpPr>
      <p:sp>
        <p:nvSpPr>
          <p:cNvPr id="52" name="Google Shape;52;p68"/>
          <p:cNvSpPr>
            <a:spLocks noGrp="1"/>
          </p:cNvSpPr>
          <p:nvPr>
            <p:ph type="chart" idx="2"/>
          </p:nvPr>
        </p:nvSpPr>
        <p:spPr>
          <a:xfrm>
            <a:off x="1098877" y="1736726"/>
            <a:ext cx="10695516" cy="3656655"/>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Google Shape;53;p68" descr="SquGrid_362.png"/>
          <p:cNvPicPr preferRelativeResize="0"/>
          <p:nvPr/>
        </p:nvPicPr>
        <p:blipFill rotWithShape="1">
          <a:blip r:embed="rId2">
            <a:alphaModFix/>
          </a:blip>
          <a:srcRect/>
          <a:stretch/>
        </p:blipFill>
        <p:spPr>
          <a:xfrm>
            <a:off x="0" y="-165100"/>
            <a:ext cx="12192000" cy="457200"/>
          </a:xfrm>
          <a:prstGeom prst="rect">
            <a:avLst/>
          </a:prstGeom>
          <a:noFill/>
          <a:ln>
            <a:noFill/>
          </a:ln>
        </p:spPr>
      </p:pic>
      <p:sp>
        <p:nvSpPr>
          <p:cNvPr id="54" name="Google Shape;54;p68"/>
          <p:cNvSpPr txBox="1">
            <a:spLocks noGrp="1"/>
          </p:cNvSpPr>
          <p:nvPr>
            <p:ph type="body" idx="1"/>
          </p:nvPr>
        </p:nvSpPr>
        <p:spPr>
          <a:xfrm>
            <a:off x="1098876" y="523911"/>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5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8"/>
          <p:cNvSpPr/>
          <p:nvPr/>
        </p:nvSpPr>
        <p:spPr>
          <a:xfrm>
            <a:off x="6884367" y="341800"/>
            <a:ext cx="4901600" cy="6174400"/>
          </a:xfrm>
          <a:prstGeom prst="rect">
            <a:avLst/>
          </a:prstGeom>
          <a:solidFill>
            <a:srgbClr val="B1E4E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 name="Google Shape;62;p58"/>
          <p:cNvSpPr/>
          <p:nvPr/>
        </p:nvSpPr>
        <p:spPr>
          <a:xfrm>
            <a:off x="970800" y="989533"/>
            <a:ext cx="10250400" cy="3314400"/>
          </a:xfrm>
          <a:prstGeom prst="rect">
            <a:avLst/>
          </a:prstGeom>
          <a:solidFill>
            <a:srgbClr val="003B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63" name="Google Shape;63;p58"/>
          <p:cNvPicPr preferRelativeResize="0"/>
          <p:nvPr/>
        </p:nvPicPr>
        <p:blipFill rotWithShape="1">
          <a:blip r:embed="rId2">
            <a:alphaModFix/>
          </a:blip>
          <a:srcRect/>
          <a:stretch/>
        </p:blipFill>
        <p:spPr>
          <a:xfrm>
            <a:off x="339333" y="5459397"/>
            <a:ext cx="4219003" cy="1056800"/>
          </a:xfrm>
          <a:prstGeom prst="rect">
            <a:avLst/>
          </a:prstGeom>
          <a:noFill/>
          <a:ln>
            <a:noFill/>
          </a:ln>
        </p:spPr>
      </p:pic>
      <p:sp>
        <p:nvSpPr>
          <p:cNvPr id="64" name="Google Shape;64;p58"/>
          <p:cNvSpPr txBox="1">
            <a:spLocks noGrp="1"/>
          </p:cNvSpPr>
          <p:nvPr>
            <p:ph type="title"/>
          </p:nvPr>
        </p:nvSpPr>
        <p:spPr>
          <a:xfrm>
            <a:off x="1159800" y="1228867"/>
            <a:ext cx="9872400" cy="132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B1E4E3"/>
              </a:buClr>
              <a:buSzPts val="5200"/>
              <a:buFont typeface="Hind Siliguri"/>
              <a:buNone/>
              <a:defRPr sz="5200">
                <a:solidFill>
                  <a:srgbClr val="B1E4E3"/>
                </a:solidFill>
                <a:latin typeface="Hind Siliguri"/>
                <a:ea typeface="Hind Siliguri"/>
                <a:cs typeface="Hind Siliguri"/>
                <a:sym typeface="Hind Siligu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58"/>
          <p:cNvSpPr txBox="1">
            <a:spLocks noGrp="1"/>
          </p:cNvSpPr>
          <p:nvPr>
            <p:ph type="subTitle" idx="1"/>
          </p:nvPr>
        </p:nvSpPr>
        <p:spPr>
          <a:xfrm>
            <a:off x="1209600" y="3102833"/>
            <a:ext cx="9772800" cy="9664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3000"/>
              <a:buFont typeface="Nunito"/>
              <a:buNone/>
              <a:defRPr sz="3000">
                <a:solidFill>
                  <a:schemeClr val="lt1"/>
                </a:solidFill>
                <a:latin typeface="Nunito"/>
                <a:ea typeface="Nunito"/>
                <a:cs typeface="Nunito"/>
                <a:sym typeface="Nunito"/>
              </a:defRPr>
            </a:lvl1pPr>
            <a:lvl2pPr lvl="1"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2pPr>
            <a:lvl3pPr lvl="2"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3pPr>
            <a:lvl4pPr lvl="3"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4pPr>
            <a:lvl5pPr lvl="4"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5pPr>
            <a:lvl6pPr lvl="5"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6pPr>
            <a:lvl7pPr lvl="6"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7pPr>
            <a:lvl8pPr lvl="7"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8pPr>
            <a:lvl9pPr lvl="8" algn="l">
              <a:lnSpc>
                <a:spcPct val="115000"/>
              </a:lnSpc>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9pPr>
          </a:lstStyle>
          <a:p>
            <a:endParaRPr/>
          </a:p>
        </p:txBody>
      </p:sp>
      <p:sp>
        <p:nvSpPr>
          <p:cNvPr id="66" name="Google Shape;66;p58"/>
          <p:cNvSpPr txBox="1">
            <a:spLocks noGrp="1"/>
          </p:cNvSpPr>
          <p:nvPr>
            <p:ph type="body" idx="2"/>
          </p:nvPr>
        </p:nvSpPr>
        <p:spPr>
          <a:xfrm>
            <a:off x="1159800" y="4347500"/>
            <a:ext cx="9872400" cy="833600"/>
          </a:xfrm>
          <a:prstGeom prst="rect">
            <a:avLst/>
          </a:prstGeom>
          <a:noFill/>
          <a:ln>
            <a:noFill/>
          </a:ln>
        </p:spPr>
        <p:txBody>
          <a:bodyPr spcFirstLastPara="1" wrap="square" lIns="91425" tIns="91425" rIns="91425" bIns="91425" anchor="t" anchorCtr="0">
            <a:normAutofit/>
          </a:bodyPr>
          <a:lstStyle>
            <a:lvl1pPr marL="457200" lvl="0" indent="-387350" algn="l">
              <a:lnSpc>
                <a:spcPct val="115000"/>
              </a:lnSpc>
              <a:spcBef>
                <a:spcPts val="0"/>
              </a:spcBef>
              <a:spcAft>
                <a:spcPts val="0"/>
              </a:spcAft>
              <a:buClr>
                <a:srgbClr val="003B49"/>
              </a:buClr>
              <a:buSzPts val="2500"/>
              <a:buFont typeface="Dosis Medium"/>
              <a:buChar char="●"/>
              <a:defRPr sz="2500">
                <a:solidFill>
                  <a:srgbClr val="003B49"/>
                </a:solidFill>
                <a:latin typeface="Dosis Medium"/>
                <a:ea typeface="Dosis Medium"/>
                <a:cs typeface="Dosis Medium"/>
                <a:sym typeface="Dosis Medium"/>
              </a:defRPr>
            </a:lvl1pPr>
            <a:lvl2pPr marL="914400" lvl="1"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2pPr>
            <a:lvl3pPr marL="1371600" lvl="2"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3pPr>
            <a:lvl4pPr marL="1828800" lvl="3"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4pPr>
            <a:lvl5pPr marL="2286000" lvl="4"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5pPr>
            <a:lvl6pPr marL="2743200" lvl="5"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6pPr>
            <a:lvl7pPr marL="3200400" lvl="6"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7pPr>
            <a:lvl8pPr marL="3657600" lvl="7"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8pPr>
            <a:lvl9pPr marL="4114800" lvl="8" indent="-317500" algn="l">
              <a:lnSpc>
                <a:spcPct val="115000"/>
              </a:lnSpc>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60"/>
          <p:cNvSpPr txBox="1">
            <a:spLocks noGrp="1"/>
          </p:cNvSpPr>
          <p:nvPr>
            <p:ph type="sldNum" idx="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60"/>
          <p:cNvSpPr/>
          <p:nvPr/>
        </p:nvSpPr>
        <p:spPr>
          <a:xfrm rot="5400000">
            <a:off x="5555400" y="-4937100"/>
            <a:ext cx="1081200" cy="11582400"/>
          </a:xfrm>
          <a:prstGeom prst="rect">
            <a:avLst/>
          </a:prstGeom>
          <a:solidFill>
            <a:srgbClr val="B1E4E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p:txBody>
      </p:sp>
      <p:pic>
        <p:nvPicPr>
          <p:cNvPr id="75" name="Google Shape;75;p60"/>
          <p:cNvPicPr preferRelativeResize="0"/>
          <p:nvPr/>
        </p:nvPicPr>
        <p:blipFill rotWithShape="1">
          <a:blip r:embed="rId2">
            <a:alphaModFix/>
          </a:blip>
          <a:srcRect r="82419"/>
          <a:stretch/>
        </p:blipFill>
        <p:spPr>
          <a:xfrm>
            <a:off x="10715001" y="420634"/>
            <a:ext cx="1057799" cy="6016735"/>
          </a:xfrm>
          <a:prstGeom prst="rect">
            <a:avLst/>
          </a:prstGeom>
          <a:noFill/>
          <a:ln>
            <a:noFill/>
          </a:ln>
        </p:spPr>
      </p:pic>
      <p:sp>
        <p:nvSpPr>
          <p:cNvPr id="76" name="Google Shape;76;p60"/>
          <p:cNvSpPr txBox="1">
            <a:spLocks noGrp="1"/>
          </p:cNvSpPr>
          <p:nvPr>
            <p:ph type="title"/>
          </p:nvPr>
        </p:nvSpPr>
        <p:spPr>
          <a:xfrm>
            <a:off x="304800" y="313500"/>
            <a:ext cx="11582400" cy="108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5200"/>
              <a:buFont typeface="Hind Madurai"/>
              <a:buNone/>
              <a:defRPr sz="6933">
                <a:latin typeface="Hind Madurai"/>
                <a:ea typeface="Hind Madurai"/>
                <a:cs typeface="Hind Madurai"/>
                <a:sym typeface="Hind Madura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p60"/>
          <p:cNvSpPr txBox="1">
            <a:spLocks noGrp="1"/>
          </p:cNvSpPr>
          <p:nvPr>
            <p:ph type="subTitle" idx="1"/>
          </p:nvPr>
        </p:nvSpPr>
        <p:spPr>
          <a:xfrm>
            <a:off x="304700" y="1421100"/>
            <a:ext cx="5192400" cy="959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2DCCD3"/>
              </a:buClr>
              <a:buSzPts val="3000"/>
              <a:buFont typeface="Nunito"/>
              <a:buNone/>
              <a:defRPr sz="4000">
                <a:solidFill>
                  <a:srgbClr val="2DCCD3"/>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8" name="Google Shape;78;p60"/>
          <p:cNvSpPr txBox="1">
            <a:spLocks noGrp="1"/>
          </p:cNvSpPr>
          <p:nvPr>
            <p:ph type="body" idx="3"/>
          </p:nvPr>
        </p:nvSpPr>
        <p:spPr>
          <a:xfrm>
            <a:off x="304800" y="2218233"/>
            <a:ext cx="5192400" cy="4219200"/>
          </a:xfrm>
          <a:prstGeom prst="rect">
            <a:avLst/>
          </a:prstGeom>
          <a:noFill/>
          <a:ln>
            <a:noFill/>
          </a:ln>
        </p:spPr>
        <p:txBody>
          <a:bodyPr spcFirstLastPara="1" wrap="square" lIns="91425" tIns="91425" rIns="91425" bIns="91425" anchor="t" anchorCtr="0">
            <a:normAutofit/>
          </a:bodyPr>
          <a:lstStyle>
            <a:lvl1pPr marL="457200" lvl="0" indent="-387350" algn="l">
              <a:lnSpc>
                <a:spcPct val="115000"/>
              </a:lnSpc>
              <a:spcBef>
                <a:spcPts val="0"/>
              </a:spcBef>
              <a:spcAft>
                <a:spcPts val="0"/>
              </a:spcAft>
              <a:buClr>
                <a:srgbClr val="003B49"/>
              </a:buClr>
              <a:buSzPts val="2500"/>
              <a:buFont typeface="Dosis"/>
              <a:buChar char="❏"/>
              <a:defRPr sz="3333">
                <a:solidFill>
                  <a:srgbClr val="003B49"/>
                </a:solidFill>
                <a:latin typeface="Dosis"/>
                <a:ea typeface="Dosis"/>
                <a:cs typeface="Dosis"/>
                <a:sym typeface="Dosis"/>
              </a:defRPr>
            </a:lvl1pPr>
            <a:lvl2pPr marL="914400" lvl="1"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2pPr>
            <a:lvl3pPr marL="1371600" lvl="2"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3pPr>
            <a:lvl4pPr marL="1828800" lvl="3"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4pPr>
            <a:lvl5pPr marL="2286000" lvl="4"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5pPr>
            <a:lvl6pPr marL="2743200" lvl="5"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6pPr>
            <a:lvl7pPr marL="3200400" lvl="6"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7pPr>
            <a:lvl8pPr marL="3657600" lvl="7"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8pPr>
            <a:lvl9pPr marL="4114800" lvl="8"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9pPr>
          </a:lstStyle>
          <a:p>
            <a:endParaRPr/>
          </a:p>
        </p:txBody>
      </p:sp>
      <p:sp>
        <p:nvSpPr>
          <p:cNvPr id="79" name="Google Shape;79;p60"/>
          <p:cNvSpPr txBox="1">
            <a:spLocks noGrp="1"/>
          </p:cNvSpPr>
          <p:nvPr>
            <p:ph type="subTitle" idx="4"/>
          </p:nvPr>
        </p:nvSpPr>
        <p:spPr>
          <a:xfrm>
            <a:off x="5647967" y="1421100"/>
            <a:ext cx="5192400" cy="959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2DCCD3"/>
              </a:buClr>
              <a:buSzPts val="3000"/>
              <a:buFont typeface="Nunito"/>
              <a:buNone/>
              <a:defRPr sz="4000">
                <a:solidFill>
                  <a:srgbClr val="2DCCD3"/>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0" name="Google Shape;80;p60"/>
          <p:cNvSpPr txBox="1">
            <a:spLocks noGrp="1"/>
          </p:cNvSpPr>
          <p:nvPr>
            <p:ph type="body" idx="5"/>
          </p:nvPr>
        </p:nvSpPr>
        <p:spPr>
          <a:xfrm>
            <a:off x="5648067" y="2218233"/>
            <a:ext cx="5192400" cy="4219200"/>
          </a:xfrm>
          <a:prstGeom prst="rect">
            <a:avLst/>
          </a:prstGeom>
          <a:noFill/>
          <a:ln>
            <a:noFill/>
          </a:ln>
        </p:spPr>
        <p:txBody>
          <a:bodyPr spcFirstLastPara="1" wrap="square" lIns="91425" tIns="91425" rIns="91425" bIns="91425" anchor="t" anchorCtr="0">
            <a:normAutofit/>
          </a:bodyPr>
          <a:lstStyle>
            <a:lvl1pPr marL="457200" lvl="0" indent="-387350" algn="l">
              <a:lnSpc>
                <a:spcPct val="115000"/>
              </a:lnSpc>
              <a:spcBef>
                <a:spcPts val="0"/>
              </a:spcBef>
              <a:spcAft>
                <a:spcPts val="0"/>
              </a:spcAft>
              <a:buClr>
                <a:srgbClr val="003B49"/>
              </a:buClr>
              <a:buSzPts val="2500"/>
              <a:buFont typeface="Dosis"/>
              <a:buChar char="❏"/>
              <a:defRPr sz="3333">
                <a:solidFill>
                  <a:srgbClr val="003B49"/>
                </a:solidFill>
                <a:latin typeface="Dosis"/>
                <a:ea typeface="Dosis"/>
                <a:cs typeface="Dosis"/>
                <a:sym typeface="Dosis"/>
              </a:defRPr>
            </a:lvl1pPr>
            <a:lvl2pPr marL="914400" lvl="1"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2pPr>
            <a:lvl3pPr marL="1371600" lvl="2"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3pPr>
            <a:lvl4pPr marL="1828800" lvl="3"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4pPr>
            <a:lvl5pPr marL="2286000" lvl="4"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5pPr>
            <a:lvl6pPr marL="2743200" lvl="5"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6pPr>
            <a:lvl7pPr marL="3200400" lvl="6"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7pPr>
            <a:lvl8pPr marL="3657600" lvl="7"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8pPr>
            <a:lvl9pPr marL="4114800" lvl="8"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p6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61"/>
          <p:cNvSpPr/>
          <p:nvPr/>
        </p:nvSpPr>
        <p:spPr>
          <a:xfrm rot="5400000">
            <a:off x="5555400" y="-4937100"/>
            <a:ext cx="1081200" cy="11582400"/>
          </a:xfrm>
          <a:prstGeom prst="rect">
            <a:avLst/>
          </a:prstGeom>
          <a:solidFill>
            <a:srgbClr val="B1E4E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p:txBody>
      </p:sp>
      <p:pic>
        <p:nvPicPr>
          <p:cNvPr id="84" name="Google Shape;84;p61"/>
          <p:cNvPicPr preferRelativeResize="0"/>
          <p:nvPr/>
        </p:nvPicPr>
        <p:blipFill rotWithShape="1">
          <a:blip r:embed="rId2">
            <a:alphaModFix/>
          </a:blip>
          <a:srcRect r="82419"/>
          <a:stretch/>
        </p:blipFill>
        <p:spPr>
          <a:xfrm>
            <a:off x="10715001" y="420634"/>
            <a:ext cx="1057799" cy="6016735"/>
          </a:xfrm>
          <a:prstGeom prst="rect">
            <a:avLst/>
          </a:prstGeom>
          <a:noFill/>
          <a:ln>
            <a:noFill/>
          </a:ln>
        </p:spPr>
      </p:pic>
      <p:sp>
        <p:nvSpPr>
          <p:cNvPr id="85" name="Google Shape;85;p61"/>
          <p:cNvSpPr txBox="1">
            <a:spLocks noGrp="1"/>
          </p:cNvSpPr>
          <p:nvPr>
            <p:ph type="title"/>
          </p:nvPr>
        </p:nvSpPr>
        <p:spPr>
          <a:xfrm>
            <a:off x="304800" y="313500"/>
            <a:ext cx="11582400" cy="108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5200"/>
              <a:buFont typeface="Hind Madurai"/>
              <a:buNone/>
              <a:defRPr sz="6933">
                <a:latin typeface="Hind Madurai"/>
                <a:ea typeface="Hind Madurai"/>
                <a:cs typeface="Hind Madurai"/>
                <a:sym typeface="Hind Madura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61"/>
          <p:cNvSpPr txBox="1">
            <a:spLocks noGrp="1"/>
          </p:cNvSpPr>
          <p:nvPr>
            <p:ph type="subTitle" idx="1"/>
          </p:nvPr>
        </p:nvSpPr>
        <p:spPr>
          <a:xfrm>
            <a:off x="304700" y="1421100"/>
            <a:ext cx="10505600" cy="959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2DCCD3"/>
              </a:buClr>
              <a:buSzPts val="3000"/>
              <a:buFont typeface="Nunito"/>
              <a:buNone/>
              <a:defRPr sz="4000">
                <a:solidFill>
                  <a:srgbClr val="2DCCD3"/>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7" name="Google Shape;87;p61"/>
          <p:cNvSpPr txBox="1">
            <a:spLocks noGrp="1"/>
          </p:cNvSpPr>
          <p:nvPr>
            <p:ph type="body" idx="2"/>
          </p:nvPr>
        </p:nvSpPr>
        <p:spPr>
          <a:xfrm>
            <a:off x="304800" y="2218233"/>
            <a:ext cx="10505600" cy="4219200"/>
          </a:xfrm>
          <a:prstGeom prst="rect">
            <a:avLst/>
          </a:prstGeom>
          <a:noFill/>
          <a:ln>
            <a:noFill/>
          </a:ln>
        </p:spPr>
        <p:txBody>
          <a:bodyPr spcFirstLastPara="1" wrap="square" lIns="91425" tIns="91425" rIns="91425" bIns="91425" anchor="t" anchorCtr="0">
            <a:normAutofit/>
          </a:bodyPr>
          <a:lstStyle>
            <a:lvl1pPr marL="457200" lvl="0" indent="-387350" algn="l">
              <a:lnSpc>
                <a:spcPct val="115000"/>
              </a:lnSpc>
              <a:spcBef>
                <a:spcPts val="0"/>
              </a:spcBef>
              <a:spcAft>
                <a:spcPts val="0"/>
              </a:spcAft>
              <a:buClr>
                <a:srgbClr val="003B49"/>
              </a:buClr>
              <a:buSzPts val="2500"/>
              <a:buFont typeface="Dosis"/>
              <a:buChar char="●"/>
              <a:defRPr sz="3333">
                <a:solidFill>
                  <a:srgbClr val="003B49"/>
                </a:solidFill>
                <a:latin typeface="Dosis"/>
                <a:ea typeface="Dosis"/>
                <a:cs typeface="Dosis"/>
                <a:sym typeface="Dosis"/>
              </a:defRPr>
            </a:lvl1pPr>
            <a:lvl2pPr marL="914400" lvl="1"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2pPr>
            <a:lvl3pPr marL="1371600" lvl="2"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3pPr>
            <a:lvl4pPr marL="1828800" lvl="3"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4pPr>
            <a:lvl5pPr marL="2286000" lvl="4"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5pPr>
            <a:lvl6pPr marL="2743200" lvl="5"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6pPr>
            <a:lvl7pPr marL="3200400" lvl="6"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7pPr>
            <a:lvl8pPr marL="3657600" lvl="7"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8pPr>
            <a:lvl9pPr marL="4114800" lvl="8" indent="-361950" algn="l">
              <a:lnSpc>
                <a:spcPct val="115000"/>
              </a:lnSpc>
              <a:spcBef>
                <a:spcPts val="0"/>
              </a:spcBef>
              <a:spcAft>
                <a:spcPts val="0"/>
              </a:spcAft>
              <a:buClr>
                <a:srgbClr val="003B49"/>
              </a:buClr>
              <a:buSzPts val="2100"/>
              <a:buFont typeface="Dosis"/>
              <a:buChar char="■"/>
              <a:defRPr sz="2800">
                <a:solidFill>
                  <a:srgbClr val="003B49"/>
                </a:solidFill>
                <a:latin typeface="Dosis"/>
                <a:ea typeface="Dosis"/>
                <a:cs typeface="Dosis"/>
                <a:sym typeface="Dosi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88"/>
        <p:cNvGrpSpPr/>
        <p:nvPr/>
      </p:nvGrpSpPr>
      <p:grpSpPr>
        <a:xfrm>
          <a:off x="0" y="0"/>
          <a:ext cx="0" cy="0"/>
          <a:chOff x="0" y="0"/>
          <a:chExt cx="0" cy="0"/>
        </a:xfrm>
      </p:grpSpPr>
      <p:sp>
        <p:nvSpPr>
          <p:cNvPr id="89" name="Google Shape;89;p62"/>
          <p:cNvSpPr/>
          <p:nvPr/>
        </p:nvSpPr>
        <p:spPr>
          <a:xfrm>
            <a:off x="476767" y="444517"/>
            <a:ext cx="11442800" cy="6174400"/>
          </a:xfrm>
          <a:prstGeom prst="rect">
            <a:avLst/>
          </a:prstGeom>
          <a:solidFill>
            <a:srgbClr val="2DCCD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p:txBody>
      </p:sp>
      <p:sp>
        <p:nvSpPr>
          <p:cNvPr id="90" name="Google Shape;90;p62"/>
          <p:cNvSpPr/>
          <p:nvPr/>
        </p:nvSpPr>
        <p:spPr>
          <a:xfrm>
            <a:off x="272433" y="239084"/>
            <a:ext cx="11372000" cy="6065600"/>
          </a:xfrm>
          <a:prstGeom prst="rect">
            <a:avLst/>
          </a:prstGeom>
          <a:solidFill>
            <a:srgbClr val="003B4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p:txBody>
      </p:sp>
      <p:sp>
        <p:nvSpPr>
          <p:cNvPr id="91" name="Google Shape;91;p62"/>
          <p:cNvSpPr txBox="1">
            <a:spLocks noGrp="1"/>
          </p:cNvSpPr>
          <p:nvPr>
            <p:ph type="title"/>
          </p:nvPr>
        </p:nvSpPr>
        <p:spPr>
          <a:xfrm>
            <a:off x="876967" y="894700"/>
            <a:ext cx="10239600" cy="2240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5200"/>
              <a:buFont typeface="Hind Siliguri"/>
              <a:buNone/>
              <a:defRPr sz="6933">
                <a:solidFill>
                  <a:schemeClr val="lt1"/>
                </a:solidFill>
                <a:latin typeface="Hind Siliguri"/>
                <a:ea typeface="Hind Siliguri"/>
                <a:cs typeface="Hind Siliguri"/>
                <a:sym typeface="Hind Siligu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62"/>
          <p:cNvSpPr txBox="1">
            <a:spLocks noGrp="1"/>
          </p:cNvSpPr>
          <p:nvPr>
            <p:ph type="subTitle" idx="1"/>
          </p:nvPr>
        </p:nvSpPr>
        <p:spPr>
          <a:xfrm>
            <a:off x="2908967" y="3330567"/>
            <a:ext cx="8207600" cy="16320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2DCCD3"/>
              </a:buClr>
              <a:buSzPts val="3000"/>
              <a:buFont typeface="Nunito"/>
              <a:buNone/>
              <a:defRPr sz="4000">
                <a:solidFill>
                  <a:srgbClr val="2DCCD3"/>
                </a:solidFill>
                <a:latin typeface="Nunito"/>
                <a:ea typeface="Nunito"/>
                <a:cs typeface="Nunito"/>
                <a:sym typeface="Nunito"/>
              </a:defRPr>
            </a:lvl1pPr>
            <a:lvl2pPr lvl="1" algn="l">
              <a:lnSpc>
                <a:spcPct val="115000"/>
              </a:lnSpc>
              <a:spcBef>
                <a:spcPts val="0"/>
              </a:spcBef>
              <a:spcAft>
                <a:spcPts val="0"/>
              </a:spcAft>
              <a:buClr>
                <a:srgbClr val="2DCCD3"/>
              </a:buClr>
              <a:buSzPts val="1400"/>
              <a:buNone/>
              <a:defRPr>
                <a:solidFill>
                  <a:srgbClr val="2DCCD3"/>
                </a:solidFill>
              </a:defRPr>
            </a:lvl2pPr>
            <a:lvl3pPr lvl="2" algn="l">
              <a:lnSpc>
                <a:spcPct val="115000"/>
              </a:lnSpc>
              <a:spcBef>
                <a:spcPts val="0"/>
              </a:spcBef>
              <a:spcAft>
                <a:spcPts val="0"/>
              </a:spcAft>
              <a:buClr>
                <a:srgbClr val="2DCCD3"/>
              </a:buClr>
              <a:buSzPts val="1400"/>
              <a:buNone/>
              <a:defRPr>
                <a:solidFill>
                  <a:srgbClr val="2DCCD3"/>
                </a:solidFill>
              </a:defRPr>
            </a:lvl3pPr>
            <a:lvl4pPr lvl="3" algn="l">
              <a:lnSpc>
                <a:spcPct val="115000"/>
              </a:lnSpc>
              <a:spcBef>
                <a:spcPts val="0"/>
              </a:spcBef>
              <a:spcAft>
                <a:spcPts val="0"/>
              </a:spcAft>
              <a:buClr>
                <a:srgbClr val="2DCCD3"/>
              </a:buClr>
              <a:buSzPts val="1400"/>
              <a:buNone/>
              <a:defRPr>
                <a:solidFill>
                  <a:srgbClr val="2DCCD3"/>
                </a:solidFill>
              </a:defRPr>
            </a:lvl4pPr>
            <a:lvl5pPr lvl="4" algn="l">
              <a:lnSpc>
                <a:spcPct val="115000"/>
              </a:lnSpc>
              <a:spcBef>
                <a:spcPts val="0"/>
              </a:spcBef>
              <a:spcAft>
                <a:spcPts val="0"/>
              </a:spcAft>
              <a:buClr>
                <a:srgbClr val="2DCCD3"/>
              </a:buClr>
              <a:buSzPts val="1400"/>
              <a:buNone/>
              <a:defRPr>
                <a:solidFill>
                  <a:srgbClr val="2DCCD3"/>
                </a:solidFill>
              </a:defRPr>
            </a:lvl5pPr>
            <a:lvl6pPr lvl="5" algn="l">
              <a:lnSpc>
                <a:spcPct val="115000"/>
              </a:lnSpc>
              <a:spcBef>
                <a:spcPts val="0"/>
              </a:spcBef>
              <a:spcAft>
                <a:spcPts val="0"/>
              </a:spcAft>
              <a:buClr>
                <a:srgbClr val="2DCCD3"/>
              </a:buClr>
              <a:buSzPts val="1400"/>
              <a:buNone/>
              <a:defRPr>
                <a:solidFill>
                  <a:srgbClr val="2DCCD3"/>
                </a:solidFill>
              </a:defRPr>
            </a:lvl6pPr>
            <a:lvl7pPr lvl="6" algn="l">
              <a:lnSpc>
                <a:spcPct val="115000"/>
              </a:lnSpc>
              <a:spcBef>
                <a:spcPts val="0"/>
              </a:spcBef>
              <a:spcAft>
                <a:spcPts val="0"/>
              </a:spcAft>
              <a:buClr>
                <a:srgbClr val="2DCCD3"/>
              </a:buClr>
              <a:buSzPts val="1400"/>
              <a:buNone/>
              <a:defRPr>
                <a:solidFill>
                  <a:srgbClr val="2DCCD3"/>
                </a:solidFill>
              </a:defRPr>
            </a:lvl7pPr>
            <a:lvl8pPr lvl="7" algn="l">
              <a:lnSpc>
                <a:spcPct val="115000"/>
              </a:lnSpc>
              <a:spcBef>
                <a:spcPts val="0"/>
              </a:spcBef>
              <a:spcAft>
                <a:spcPts val="0"/>
              </a:spcAft>
              <a:buClr>
                <a:srgbClr val="2DCCD3"/>
              </a:buClr>
              <a:buSzPts val="1400"/>
              <a:buNone/>
              <a:defRPr>
                <a:solidFill>
                  <a:srgbClr val="2DCCD3"/>
                </a:solidFill>
              </a:defRPr>
            </a:lvl8pPr>
            <a:lvl9pPr lvl="8" algn="l">
              <a:lnSpc>
                <a:spcPct val="115000"/>
              </a:lnSpc>
              <a:spcBef>
                <a:spcPts val="0"/>
              </a:spcBef>
              <a:spcAft>
                <a:spcPts val="0"/>
              </a:spcAft>
              <a:buClr>
                <a:srgbClr val="2DCCD3"/>
              </a:buClr>
              <a:buSzPts val="1400"/>
              <a:buNone/>
              <a:defRPr>
                <a:solidFill>
                  <a:srgbClr val="2DCCD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7"/>
            <a:ext cx="10928280" cy="3701376"/>
          </a:xfrm>
          <a:prstGeom prst="rect">
            <a:avLst/>
          </a:prstGeom>
        </p:spPr>
        <p:txBody>
          <a:bodyPr/>
          <a:lstStyle>
            <a:lvl1pPr marL="457189" indent="-457189">
              <a:buFont typeface="Lucida Grande"/>
              <a:buChar char="&gt;"/>
              <a:defRPr sz="3200" b="0" i="0" baseline="0">
                <a:solidFill>
                  <a:srgbClr val="509E2F"/>
                </a:solidFill>
                <a:latin typeface="Orgon Slab Light"/>
                <a:cs typeface="Orgon Slab Light"/>
              </a:defRPr>
            </a:lvl1pPr>
            <a:lvl2pPr>
              <a:defRPr sz="2667" b="0" i="0" baseline="0">
                <a:solidFill>
                  <a:srgbClr val="509E2F"/>
                </a:solidFill>
                <a:latin typeface="Orgon Slab Light"/>
                <a:cs typeface="Orgon Slab Light"/>
              </a:defRPr>
            </a:lvl2pPr>
            <a:lvl3pPr marL="1523962" indent="-304792">
              <a:buSzPct val="100000"/>
              <a:buFont typeface="Lucida Grande"/>
              <a:buChar char="&gt;"/>
              <a:defRPr sz="2400" b="0" i="0" baseline="0">
                <a:solidFill>
                  <a:srgbClr val="509E2F"/>
                </a:solidFill>
                <a:latin typeface="Orgon Slab Light"/>
                <a:cs typeface="Orgon Slab Light"/>
              </a:defRPr>
            </a:lvl3pPr>
            <a:lvl4pPr>
              <a:defRPr sz="2133" b="0" i="0" baseline="0">
                <a:solidFill>
                  <a:srgbClr val="509E2F"/>
                </a:solidFill>
                <a:latin typeface="Orgon Slab Light"/>
                <a:cs typeface="Orgon Slab Light"/>
              </a:defRPr>
            </a:lvl4pPr>
            <a:lvl5pPr marL="2743131" indent="-304792">
              <a:buFont typeface="Lucida Grande"/>
              <a:buChar char="&gt;"/>
              <a:defRPr sz="1867"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
        <p:nvSpPr>
          <p:cNvPr id="7" name="Text Placeholder 5"/>
          <p:cNvSpPr>
            <a:spLocks noGrp="1"/>
          </p:cNvSpPr>
          <p:nvPr>
            <p:ph type="body" sz="quarter" idx="12" hasCustomPrompt="1"/>
          </p:nvPr>
        </p:nvSpPr>
        <p:spPr>
          <a:xfrm>
            <a:off x="1098876" y="523911"/>
            <a:ext cx="1091288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10649712" y="5522978"/>
            <a:ext cx="1347216" cy="108966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7"/>
            <a:ext cx="1092828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pic>
        <p:nvPicPr>
          <p:cNvPr id="11" name="Picture 10"/>
          <p:cNvPicPr>
            <a:picLocks noChangeAspect="1"/>
          </p:cNvPicPr>
          <p:nvPr userDrawn="1"/>
        </p:nvPicPr>
        <p:blipFill>
          <a:blip r:embed="rId3"/>
          <a:stretch>
            <a:fillRect/>
          </a:stretch>
        </p:blipFill>
        <p:spPr>
          <a:xfrm>
            <a:off x="10192512" y="5522977"/>
            <a:ext cx="1796288" cy="1089660"/>
          </a:xfrm>
          <a:prstGeom prst="rect">
            <a:avLst/>
          </a:prstGeom>
        </p:spPr>
      </p:pic>
      <p:sp>
        <p:nvSpPr>
          <p:cNvPr id="7" name="Text Placeholder 5"/>
          <p:cNvSpPr>
            <a:spLocks noGrp="1"/>
          </p:cNvSpPr>
          <p:nvPr>
            <p:ph type="body" sz="quarter" idx="12"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5022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5180-40F6-34FE-6863-566AF5AB48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8BFC3-7EEA-396E-820A-F5B595157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DD2CC7-E565-3F79-847E-DC868055C80B}"/>
              </a:ext>
            </a:extLst>
          </p:cNvPr>
          <p:cNvSpPr>
            <a:spLocks noGrp="1"/>
          </p:cNvSpPr>
          <p:nvPr>
            <p:ph type="dt" sz="half" idx="10"/>
          </p:nvPr>
        </p:nvSpPr>
        <p:spPr/>
        <p:txBody>
          <a:bodyPr/>
          <a:lstStyle/>
          <a:p>
            <a:fld id="{1D5343C6-1B04-47FD-BB57-5CF5B56453CC}" type="datetimeFigureOut">
              <a:rPr lang="en-US" smtClean="0"/>
              <a:t>9/22/2022</a:t>
            </a:fld>
            <a:endParaRPr lang="en-US"/>
          </a:p>
        </p:txBody>
      </p:sp>
      <p:sp>
        <p:nvSpPr>
          <p:cNvPr id="5" name="Footer Placeholder 4">
            <a:extLst>
              <a:ext uri="{FF2B5EF4-FFF2-40B4-BE49-F238E27FC236}">
                <a16:creationId xmlns:a16="http://schemas.microsoft.com/office/drawing/2014/main" id="{EE69BE22-25C9-36ED-D9EC-5CB4AC89E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68B2B-687B-20EF-04C8-6CE49FB767EF}"/>
              </a:ext>
            </a:extLst>
          </p:cNvPr>
          <p:cNvSpPr>
            <a:spLocks noGrp="1"/>
          </p:cNvSpPr>
          <p:nvPr>
            <p:ph type="sldNum" sz="quarter" idx="12"/>
          </p:nvPr>
        </p:nvSpPr>
        <p:spPr/>
        <p:txBody>
          <a:bodyPr/>
          <a:lstStyle/>
          <a:p>
            <a:fld id="{FFAF8121-A347-402C-9D51-A15BE5461C7A}" type="slidenum">
              <a:rPr lang="en-US" smtClean="0"/>
              <a:t>‹#›</a:t>
            </a:fld>
            <a:endParaRPr lang="en-US"/>
          </a:p>
        </p:txBody>
      </p:sp>
    </p:spTree>
    <p:extLst>
      <p:ext uri="{BB962C8B-B14F-4D97-AF65-F5344CB8AC3E}">
        <p14:creationId xmlns:p14="http://schemas.microsoft.com/office/powerpoint/2010/main" val="2631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895676" y="1842047"/>
            <a:ext cx="9296400" cy="3680339"/>
          </a:xfrm>
          <a:prstGeom prst="rect">
            <a:avLst/>
          </a:prstGeom>
          <a:ln>
            <a:noFill/>
          </a:ln>
        </p:spPr>
        <p:txBody>
          <a:bodyPr>
            <a:normAutofit/>
          </a:bodyPr>
          <a:lstStyle>
            <a:lvl1pPr marL="0" indent="0">
              <a:lnSpc>
                <a:spcPct val="100000"/>
              </a:lnSpc>
              <a:buNone/>
              <a:defRPr sz="6667" b="0" i="0" baseline="0">
                <a:solidFill>
                  <a:srgbClr val="003B49"/>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5" name="Picture 4"/>
          <p:cNvPicPr>
            <a:picLocks noChangeAspect="1"/>
          </p:cNvPicPr>
          <p:nvPr userDrawn="1"/>
        </p:nvPicPr>
        <p:blipFill>
          <a:blip r:embed="rId3"/>
          <a:stretch>
            <a:fillRect/>
          </a:stretch>
        </p:blipFill>
        <p:spPr>
          <a:xfrm>
            <a:off x="10655808" y="5522386"/>
            <a:ext cx="1347216" cy="108966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7"/>
        <p:cNvGrpSpPr/>
        <p:nvPr/>
      </p:nvGrpSpPr>
      <p:grpSpPr>
        <a:xfrm>
          <a:off x="0" y="0"/>
          <a:ext cx="0" cy="0"/>
          <a:chOff x="0" y="0"/>
          <a:chExt cx="0" cy="0"/>
        </a:xfrm>
      </p:grpSpPr>
      <p:sp>
        <p:nvSpPr>
          <p:cNvPr id="18" name="Google Shape;18;p51"/>
          <p:cNvSpPr txBox="1">
            <a:spLocks noGrp="1"/>
          </p:cNvSpPr>
          <p:nvPr>
            <p:ph type="body" idx="1"/>
          </p:nvPr>
        </p:nvSpPr>
        <p:spPr>
          <a:xfrm>
            <a:off x="681054" y="3586334"/>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51"/>
          <p:cNvSpPr txBox="1">
            <a:spLocks noGrp="1"/>
          </p:cNvSpPr>
          <p:nvPr>
            <p:ph type="body" idx="2"/>
          </p:nvPr>
        </p:nvSpPr>
        <p:spPr>
          <a:xfrm>
            <a:off x="681053" y="2996761"/>
            <a:ext cx="1091288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51"/>
          <p:cNvSpPr txBox="1">
            <a:spLocks noGrp="1"/>
          </p:cNvSpPr>
          <p:nvPr>
            <p:ph type="body" idx="3"/>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3CBD-9C59-43A6-A356-82DE1B6EA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1D9A9-CEB4-4FBA-9E8D-4D6CE2157642}"/>
              </a:ext>
            </a:extLst>
          </p:cNvPr>
          <p:cNvSpPr>
            <a:spLocks noGrp="1"/>
          </p:cNvSpPr>
          <p:nvPr>
            <p:ph type="dt" sz="half" idx="10"/>
          </p:nvPr>
        </p:nvSpPr>
        <p:spPr/>
        <p:txBody>
          <a:bodyPr/>
          <a:lstStyle/>
          <a:p>
            <a:fld id="{6D7D1E69-64CF-41B4-B4B1-B7E4CDEF97AD}" type="datetimeFigureOut">
              <a:rPr lang="en-US" smtClean="0"/>
              <a:t>9/22/2022</a:t>
            </a:fld>
            <a:endParaRPr lang="en-US"/>
          </a:p>
        </p:txBody>
      </p:sp>
      <p:sp>
        <p:nvSpPr>
          <p:cNvPr id="4" name="Footer Placeholder 3">
            <a:extLst>
              <a:ext uri="{FF2B5EF4-FFF2-40B4-BE49-F238E27FC236}">
                <a16:creationId xmlns:a16="http://schemas.microsoft.com/office/drawing/2014/main" id="{0E8E9F1B-72F5-4FB7-9770-9CC9B8604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C0B6B-574A-46D8-970E-51F66C8F9CF0}"/>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148736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3ADC-808A-4EC2-8E25-EE4C7BB7F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0B7F-341A-4F90-BBC0-A859B8172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C962B-E8CC-444E-8358-716D3D753C5F}"/>
              </a:ext>
            </a:extLst>
          </p:cNvPr>
          <p:cNvSpPr>
            <a:spLocks noGrp="1"/>
          </p:cNvSpPr>
          <p:nvPr>
            <p:ph type="dt" sz="half" idx="10"/>
          </p:nvPr>
        </p:nvSpPr>
        <p:spPr/>
        <p:txBody>
          <a:bodyPr/>
          <a:lstStyle/>
          <a:p>
            <a:fld id="{6D7D1E69-64CF-41B4-B4B1-B7E4CDEF97AD}" type="datetimeFigureOut">
              <a:rPr lang="en-US" smtClean="0"/>
              <a:t>9/22/2022</a:t>
            </a:fld>
            <a:endParaRPr lang="en-US"/>
          </a:p>
        </p:txBody>
      </p:sp>
      <p:sp>
        <p:nvSpPr>
          <p:cNvPr id="5" name="Footer Placeholder 4">
            <a:extLst>
              <a:ext uri="{FF2B5EF4-FFF2-40B4-BE49-F238E27FC236}">
                <a16:creationId xmlns:a16="http://schemas.microsoft.com/office/drawing/2014/main" id="{234EEB30-792E-4DF1-963B-5D756778A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F3D4-5A77-4BED-B138-E1F5F1382E0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63265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2"/>
        <p:cNvGrpSpPr/>
        <p:nvPr/>
      </p:nvGrpSpPr>
      <p:grpSpPr>
        <a:xfrm>
          <a:off x="0" y="0"/>
          <a:ext cx="0" cy="0"/>
          <a:chOff x="0" y="0"/>
          <a:chExt cx="0" cy="0"/>
        </a:xfrm>
      </p:grpSpPr>
      <p:sp>
        <p:nvSpPr>
          <p:cNvPr id="23" name="Google Shape;23;p5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63"/>
          <p:cNvSpPr txBox="1">
            <a:spLocks noGrp="1"/>
          </p:cNvSpPr>
          <p:nvPr>
            <p:ph type="body" idx="1"/>
          </p:nvPr>
        </p:nvSpPr>
        <p:spPr>
          <a:xfrm>
            <a:off x="895676" y="2046061"/>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6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9"/>
        <p:cNvGrpSpPr/>
        <p:nvPr/>
      </p:nvGrpSpPr>
      <p:grpSpPr>
        <a:xfrm>
          <a:off x="0" y="0"/>
          <a:ext cx="0" cy="0"/>
          <a:chOff x="0" y="0"/>
          <a:chExt cx="0" cy="0"/>
        </a:xfrm>
      </p:grpSpPr>
      <p:sp>
        <p:nvSpPr>
          <p:cNvPr id="30" name="Google Shape;30;p64"/>
          <p:cNvSpPr>
            <a:spLocks noGrp="1"/>
          </p:cNvSpPr>
          <p:nvPr>
            <p:ph type="chart" idx="2"/>
          </p:nvPr>
        </p:nvSpPr>
        <p:spPr>
          <a:xfrm>
            <a:off x="681054" y="3042960"/>
            <a:ext cx="10695516" cy="3416457"/>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64"/>
          <p:cNvSpPr txBox="1">
            <a:spLocks noGrp="1"/>
          </p:cNvSpPr>
          <p:nvPr>
            <p:ph type="body" idx="1"/>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4"/>
        <p:cNvGrpSpPr/>
        <p:nvPr/>
      </p:nvGrpSpPr>
      <p:grpSpPr>
        <a:xfrm>
          <a:off x="0" y="0"/>
          <a:ext cx="0" cy="0"/>
          <a:chOff x="0" y="0"/>
          <a:chExt cx="0" cy="0"/>
        </a:xfrm>
      </p:grpSpPr>
      <p:sp>
        <p:nvSpPr>
          <p:cNvPr id="35" name="Google Shape;35;p56"/>
          <p:cNvSpPr txBox="1">
            <a:spLocks noGrp="1"/>
          </p:cNvSpPr>
          <p:nvPr>
            <p:ph type="body" idx="1"/>
          </p:nvPr>
        </p:nvSpPr>
        <p:spPr>
          <a:xfrm>
            <a:off x="879073" y="1736727"/>
            <a:ext cx="10928280" cy="370137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 name="Google Shape;36;p56" descr="SquGrid_362.png"/>
          <p:cNvPicPr preferRelativeResize="0"/>
          <p:nvPr/>
        </p:nvPicPr>
        <p:blipFill rotWithShape="1">
          <a:blip r:embed="rId2">
            <a:alphaModFix/>
          </a:blip>
          <a:srcRect/>
          <a:stretch/>
        </p:blipFill>
        <p:spPr>
          <a:xfrm>
            <a:off x="0" y="-165100"/>
            <a:ext cx="12192000" cy="457200"/>
          </a:xfrm>
          <a:prstGeom prst="rect">
            <a:avLst/>
          </a:prstGeom>
          <a:noFill/>
          <a:ln>
            <a:noFill/>
          </a:ln>
        </p:spPr>
      </p:pic>
      <p:sp>
        <p:nvSpPr>
          <p:cNvPr id="37" name="Google Shape;37;p56"/>
          <p:cNvSpPr txBox="1">
            <a:spLocks noGrp="1"/>
          </p:cNvSpPr>
          <p:nvPr>
            <p:ph type="body" idx="2"/>
          </p:nvPr>
        </p:nvSpPr>
        <p:spPr>
          <a:xfrm>
            <a:off x="1098876" y="523912"/>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56"/>
          <p:cNvPicPr preferRelativeResize="0"/>
          <p:nvPr/>
        </p:nvPicPr>
        <p:blipFill rotWithShape="1">
          <a:blip r:embed="rId3">
            <a:alphaModFix/>
          </a:blip>
          <a:srcRect/>
          <a:stretch/>
        </p:blipFill>
        <p:spPr>
          <a:xfrm>
            <a:off x="10649712" y="5522978"/>
            <a:ext cx="1347216" cy="10896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9"/>
        <p:cNvGrpSpPr/>
        <p:nvPr/>
      </p:nvGrpSpPr>
      <p:grpSpPr>
        <a:xfrm>
          <a:off x="0" y="0"/>
          <a:ext cx="0" cy="0"/>
          <a:chOff x="0" y="0"/>
          <a:chExt cx="0" cy="0"/>
        </a:xfrm>
      </p:grpSpPr>
      <p:sp>
        <p:nvSpPr>
          <p:cNvPr id="40" name="Google Shape;40;p65"/>
          <p:cNvSpPr txBox="1">
            <a:spLocks noGrp="1"/>
          </p:cNvSpPr>
          <p:nvPr>
            <p:ph type="body" idx="1"/>
          </p:nvPr>
        </p:nvSpPr>
        <p:spPr>
          <a:xfrm>
            <a:off x="895676" y="2046061"/>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65"/>
          <p:cNvPicPr preferRelativeResize="0"/>
          <p:nvPr/>
        </p:nvPicPr>
        <p:blipFill rotWithShape="1">
          <a:blip r:embed="rId2">
            <a:alphaModFix/>
          </a:blip>
          <a:srcRect/>
          <a:stretch/>
        </p:blipFill>
        <p:spPr>
          <a:xfrm>
            <a:off x="10192512" y="5522977"/>
            <a:ext cx="1796288" cy="1089660"/>
          </a:xfrm>
          <a:prstGeom prst="rect">
            <a:avLst/>
          </a:prstGeom>
          <a:noFill/>
          <a:ln>
            <a:noFill/>
          </a:ln>
        </p:spPr>
      </p:pic>
      <p:pic>
        <p:nvPicPr>
          <p:cNvPr id="42" name="Google Shape;42;p65" descr="SquGrid_362.png"/>
          <p:cNvPicPr preferRelativeResize="0"/>
          <p:nvPr/>
        </p:nvPicPr>
        <p:blipFill rotWithShape="1">
          <a:blip r:embed="rId3">
            <a:alphaModFix/>
          </a:blip>
          <a:srcRect/>
          <a:stretch/>
        </p:blipFill>
        <p:spPr>
          <a:xfrm>
            <a:off x="0" y="-165100"/>
            <a:ext cx="12192000" cy="457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3"/>
        <p:cNvGrpSpPr/>
        <p:nvPr/>
      </p:nvGrpSpPr>
      <p:grpSpPr>
        <a:xfrm>
          <a:off x="0" y="0"/>
          <a:ext cx="0" cy="0"/>
          <a:chOff x="0" y="0"/>
          <a:chExt cx="0" cy="0"/>
        </a:xfrm>
      </p:grpSpPr>
      <p:sp>
        <p:nvSpPr>
          <p:cNvPr id="44" name="Google Shape;44;p66"/>
          <p:cNvSpPr txBox="1">
            <a:spLocks noGrp="1"/>
          </p:cNvSpPr>
          <p:nvPr>
            <p:ph type="body" idx="1"/>
          </p:nvPr>
        </p:nvSpPr>
        <p:spPr>
          <a:xfrm>
            <a:off x="877824" y="2320242"/>
            <a:ext cx="10929485" cy="3117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66"/>
          <p:cNvSpPr txBox="1">
            <a:spLocks noGrp="1"/>
          </p:cNvSpPr>
          <p:nvPr>
            <p:ph type="body" idx="2"/>
          </p:nvPr>
        </p:nvSpPr>
        <p:spPr>
          <a:xfrm>
            <a:off x="895676" y="1730669"/>
            <a:ext cx="1091288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66" descr="SquGrid_362.png"/>
          <p:cNvPicPr preferRelativeResize="0"/>
          <p:nvPr/>
        </p:nvPicPr>
        <p:blipFill rotWithShape="1">
          <a:blip r:embed="rId2">
            <a:alphaModFix/>
          </a:blip>
          <a:srcRect/>
          <a:stretch/>
        </p:blipFill>
        <p:spPr>
          <a:xfrm>
            <a:off x="0" y="-165100"/>
            <a:ext cx="12192000" cy="457200"/>
          </a:xfrm>
          <a:prstGeom prst="rect">
            <a:avLst/>
          </a:prstGeom>
          <a:noFill/>
          <a:ln>
            <a:noFill/>
          </a:ln>
        </p:spPr>
      </p:pic>
      <p:sp>
        <p:nvSpPr>
          <p:cNvPr id="47" name="Google Shape;47;p66"/>
          <p:cNvSpPr txBox="1">
            <a:spLocks noGrp="1"/>
          </p:cNvSpPr>
          <p:nvPr>
            <p:ph type="body" idx="3"/>
          </p:nvPr>
        </p:nvSpPr>
        <p:spPr>
          <a:xfrm>
            <a:off x="1098876" y="523911"/>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 Content">
  <p:cSld name="Header + Content 2">
    <p:spTree>
      <p:nvGrpSpPr>
        <p:cNvPr id="1" name="Shape 48"/>
        <p:cNvGrpSpPr/>
        <p:nvPr/>
      </p:nvGrpSpPr>
      <p:grpSpPr>
        <a:xfrm>
          <a:off x="0" y="0"/>
          <a:ext cx="0" cy="0"/>
          <a:chOff x="0" y="0"/>
          <a:chExt cx="0" cy="0"/>
        </a:xfrm>
      </p:grpSpPr>
      <p:sp>
        <p:nvSpPr>
          <p:cNvPr id="49" name="Google Shape;49;p67"/>
          <p:cNvSpPr txBox="1">
            <a:spLocks noGrp="1"/>
          </p:cNvSpPr>
          <p:nvPr>
            <p:ph type="body" idx="1"/>
          </p:nvPr>
        </p:nvSpPr>
        <p:spPr>
          <a:xfrm>
            <a:off x="879073" y="1736727"/>
            <a:ext cx="10928280" cy="370137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67"/>
          <p:cNvSpPr txBox="1">
            <a:spLocks noGrp="1"/>
          </p:cNvSpPr>
          <p:nvPr>
            <p:ph type="body" idx="2"/>
          </p:nvPr>
        </p:nvSpPr>
        <p:spPr>
          <a:xfrm>
            <a:off x="1098876" y="523911"/>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49"/>
          <p:cNvPicPr preferRelativeResize="0"/>
          <p:nvPr/>
        </p:nvPicPr>
        <p:blipFill rotWithShape="1">
          <a:blip r:embed="rId7">
            <a:alphaModFix/>
          </a:blip>
          <a:srcRect/>
          <a:stretch/>
        </p:blipFill>
        <p:spPr>
          <a:xfrm>
            <a:off x="681053" y="439716"/>
            <a:ext cx="5306171" cy="1089329"/>
          </a:xfrm>
          <a:prstGeom prst="rect">
            <a:avLst/>
          </a:prstGeom>
          <a:noFill/>
          <a:ln>
            <a:noFill/>
          </a:ln>
        </p:spPr>
      </p:pic>
      <p:sp>
        <p:nvSpPr>
          <p:cNvPr id="11" name="Google Shape;11;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D88A2"/>
                </a:solidFill>
                <a:latin typeface="Calibri"/>
                <a:ea typeface="Calibri"/>
                <a:cs typeface="Calibri"/>
                <a:sym typeface="Calibri"/>
              </a:defRPr>
            </a:lvl1pPr>
            <a:lvl2pPr marL="0" marR="0" lvl="1" indent="0" algn="r" rtl="0">
              <a:spcBef>
                <a:spcPts val="0"/>
              </a:spcBef>
              <a:buNone/>
              <a:defRPr sz="1200" b="0" i="0" u="none" strike="noStrike" cap="none">
                <a:solidFill>
                  <a:srgbClr val="8D88A2"/>
                </a:solidFill>
                <a:latin typeface="Calibri"/>
                <a:ea typeface="Calibri"/>
                <a:cs typeface="Calibri"/>
                <a:sym typeface="Calibri"/>
              </a:defRPr>
            </a:lvl2pPr>
            <a:lvl3pPr marL="0" marR="0" lvl="2" indent="0" algn="r" rtl="0">
              <a:spcBef>
                <a:spcPts val="0"/>
              </a:spcBef>
              <a:buNone/>
              <a:defRPr sz="1200" b="0" i="0" u="none" strike="noStrike" cap="none">
                <a:solidFill>
                  <a:srgbClr val="8D88A2"/>
                </a:solidFill>
                <a:latin typeface="Calibri"/>
                <a:ea typeface="Calibri"/>
                <a:cs typeface="Calibri"/>
                <a:sym typeface="Calibri"/>
              </a:defRPr>
            </a:lvl3pPr>
            <a:lvl4pPr marL="0" marR="0" lvl="3" indent="0" algn="r" rtl="0">
              <a:spcBef>
                <a:spcPts val="0"/>
              </a:spcBef>
              <a:buNone/>
              <a:defRPr sz="1200" b="0" i="0" u="none" strike="noStrike" cap="none">
                <a:solidFill>
                  <a:srgbClr val="8D88A2"/>
                </a:solidFill>
                <a:latin typeface="Calibri"/>
                <a:ea typeface="Calibri"/>
                <a:cs typeface="Calibri"/>
                <a:sym typeface="Calibri"/>
              </a:defRPr>
            </a:lvl4pPr>
            <a:lvl5pPr marL="0" marR="0" lvl="4" indent="0" algn="r" rtl="0">
              <a:spcBef>
                <a:spcPts val="0"/>
              </a:spcBef>
              <a:buNone/>
              <a:defRPr sz="1200" b="0" i="0" u="none" strike="noStrike" cap="none">
                <a:solidFill>
                  <a:srgbClr val="8D88A2"/>
                </a:solidFill>
                <a:latin typeface="Calibri"/>
                <a:ea typeface="Calibri"/>
                <a:cs typeface="Calibri"/>
                <a:sym typeface="Calibri"/>
              </a:defRPr>
            </a:lvl5pPr>
            <a:lvl6pPr marL="0" marR="0" lvl="5" indent="0" algn="r" rtl="0">
              <a:spcBef>
                <a:spcPts val="0"/>
              </a:spcBef>
              <a:buNone/>
              <a:defRPr sz="1200" b="0" i="0" u="none" strike="noStrike" cap="none">
                <a:solidFill>
                  <a:srgbClr val="8D88A2"/>
                </a:solidFill>
                <a:latin typeface="Calibri"/>
                <a:ea typeface="Calibri"/>
                <a:cs typeface="Calibri"/>
                <a:sym typeface="Calibri"/>
              </a:defRPr>
            </a:lvl6pPr>
            <a:lvl7pPr marL="0" marR="0" lvl="6" indent="0" algn="r" rtl="0">
              <a:spcBef>
                <a:spcPts val="0"/>
              </a:spcBef>
              <a:buNone/>
              <a:defRPr sz="1200" b="0" i="0" u="none" strike="noStrike" cap="none">
                <a:solidFill>
                  <a:srgbClr val="8D88A2"/>
                </a:solidFill>
                <a:latin typeface="Calibri"/>
                <a:ea typeface="Calibri"/>
                <a:cs typeface="Calibri"/>
                <a:sym typeface="Calibri"/>
              </a:defRPr>
            </a:lvl7pPr>
            <a:lvl8pPr marL="0" marR="0" lvl="7" indent="0" algn="r" rtl="0">
              <a:spcBef>
                <a:spcPts val="0"/>
              </a:spcBef>
              <a:buNone/>
              <a:defRPr sz="1200" b="0" i="0" u="none" strike="noStrike" cap="none">
                <a:solidFill>
                  <a:srgbClr val="8D88A2"/>
                </a:solidFill>
                <a:latin typeface="Calibri"/>
                <a:ea typeface="Calibri"/>
                <a:cs typeface="Calibri"/>
                <a:sym typeface="Calibri"/>
              </a:defRPr>
            </a:lvl8pPr>
            <a:lvl9pPr marL="0" marR="0" lvl="8" indent="0" algn="r" rtl="0">
              <a:spcBef>
                <a:spcPts val="0"/>
              </a:spcBef>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81" r:id="rId2"/>
    <p:sldLayoutId id="2147483651" r:id="rId3"/>
    <p:sldLayoutId id="2147483666"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B8D07-76CB-48DB-8F4E-DAFF92D0E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C90F-BD15-4F2C-BCAB-F1F8B3D60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ED850-AC58-4E0C-BB9E-DEAEEC7E7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D1E69-64CF-41B4-B4B1-B7E4CDEF97AD}" type="datetimeFigureOut">
              <a:rPr lang="en-US" smtClean="0"/>
              <a:t>9/22/2022</a:t>
            </a:fld>
            <a:endParaRPr lang="en-US"/>
          </a:p>
        </p:txBody>
      </p:sp>
      <p:sp>
        <p:nvSpPr>
          <p:cNvPr id="5" name="Footer Placeholder 4">
            <a:extLst>
              <a:ext uri="{FF2B5EF4-FFF2-40B4-BE49-F238E27FC236}">
                <a16:creationId xmlns:a16="http://schemas.microsoft.com/office/drawing/2014/main" id="{70BDDAA0-1486-4FCE-B1A4-A7FE8B2F4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3EB021-3562-4760-B02D-81933CB15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ACEC7-6E8B-40EB-8749-8B8AF6D74BA5}" type="slidenum">
              <a:rPr lang="en-US" smtClean="0"/>
              <a:t>‹#›</a:t>
            </a:fld>
            <a:endParaRPr lang="en-US"/>
          </a:p>
        </p:txBody>
      </p:sp>
    </p:spTree>
    <p:extLst>
      <p:ext uri="{BB962C8B-B14F-4D97-AF65-F5344CB8AC3E}">
        <p14:creationId xmlns:p14="http://schemas.microsoft.com/office/powerpoint/2010/main" val="3865377634"/>
      </p:ext>
    </p:extLst>
  </p:cSld>
  <p:clrMap bg1="lt1" tx1="dk1" bg2="lt2" tx2="dk2" accent1="accent1" accent2="accent2" accent3="accent3" accent4="accent4" accent5="accent5" accent6="accent6" hlink="hlink" folHlink="folHlink"/>
  <p:sldLayoutIdLst>
    <p:sldLayoutId id="2147483654"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5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7" name="Google Shape;57;p5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8" name="Google Shape;58;p5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7"/>
        <p:cNvGrpSpPr/>
        <p:nvPr/>
      </p:nvGrpSpPr>
      <p:grpSpPr>
        <a:xfrm>
          <a:off x="0" y="0"/>
          <a:ext cx="0" cy="0"/>
          <a:chOff x="0" y="0"/>
          <a:chExt cx="0" cy="0"/>
        </a:xfrm>
      </p:grpSpPr>
      <p:sp>
        <p:nvSpPr>
          <p:cNvPr id="68" name="Google Shape;68;p5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9" name="Google Shape;69;p5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0" name="Google Shape;70;p5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7" r:id="rId2"/>
    <p:sldLayoutId id="214748366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AE61B-4769-3B25-E15A-3333AD0FC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1DA07-432D-7791-DAE2-6CCB89C19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7E66F-34B0-275A-73FB-8098B0791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343C6-1B04-47FD-BB57-5CF5B56453CC}" type="datetimeFigureOut">
              <a:rPr lang="en-US" smtClean="0"/>
              <a:t>9/22/2022</a:t>
            </a:fld>
            <a:endParaRPr lang="en-US"/>
          </a:p>
        </p:txBody>
      </p:sp>
      <p:sp>
        <p:nvSpPr>
          <p:cNvPr id="5" name="Footer Placeholder 4">
            <a:extLst>
              <a:ext uri="{FF2B5EF4-FFF2-40B4-BE49-F238E27FC236}">
                <a16:creationId xmlns:a16="http://schemas.microsoft.com/office/drawing/2014/main" id="{9437972C-6016-630D-5371-A1798D595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4048C3-1ABE-8783-EF3D-093C254A9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F8121-A347-402C-9D51-A15BE5461C7A}" type="slidenum">
              <a:rPr lang="en-US" smtClean="0"/>
              <a:t>‹#›</a:t>
            </a:fld>
            <a:endParaRPr lang="en-US"/>
          </a:p>
        </p:txBody>
      </p:sp>
    </p:spTree>
    <p:extLst>
      <p:ext uri="{BB962C8B-B14F-4D97-AF65-F5344CB8AC3E}">
        <p14:creationId xmlns:p14="http://schemas.microsoft.com/office/powerpoint/2010/main" val="192992863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815205"/>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facsenate@mst.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body" idx="1"/>
          </p:nvPr>
        </p:nvSpPr>
        <p:spPr>
          <a:xfrm>
            <a:off x="2057971" y="2144530"/>
            <a:ext cx="6972300" cy="26417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B49"/>
              </a:buClr>
              <a:buSzPts val="5000"/>
              <a:buNone/>
            </a:pPr>
            <a:r>
              <a:rPr lang="en"/>
              <a:t>Faculty Senate Meeting</a:t>
            </a:r>
            <a:endParaRPr/>
          </a:p>
          <a:p>
            <a:pPr marL="0" lvl="0" indent="0" algn="l" rtl="0">
              <a:lnSpc>
                <a:spcPct val="100000"/>
              </a:lnSpc>
              <a:spcBef>
                <a:spcPts val="720"/>
              </a:spcBef>
              <a:spcAft>
                <a:spcPts val="0"/>
              </a:spcAft>
              <a:buClr>
                <a:srgbClr val="003B49"/>
              </a:buClr>
              <a:buSzPts val="3600"/>
              <a:buNone/>
            </a:pPr>
            <a:r>
              <a:rPr lang="en" sz="3600"/>
              <a:t>September 22, 2022</a:t>
            </a:r>
            <a:endParaRPr/>
          </a:p>
          <a:p>
            <a:pPr marL="0" lvl="0" indent="0" algn="l" rtl="0">
              <a:lnSpc>
                <a:spcPct val="100000"/>
              </a:lnSpc>
              <a:spcBef>
                <a:spcPts val="720"/>
              </a:spcBef>
              <a:spcAft>
                <a:spcPts val="0"/>
              </a:spcAft>
              <a:buClr>
                <a:srgbClr val="003B49"/>
              </a:buClr>
              <a:buSzPts val="3600"/>
              <a:buNone/>
            </a:pP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body" idx="1"/>
          </p:nvPr>
        </p:nvSpPr>
        <p:spPr>
          <a:xfrm>
            <a:off x="879073" y="1736727"/>
            <a:ext cx="10928280" cy="37013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800"/>
              <a:buFont typeface="Merriweather Sans"/>
              <a:buChar char="&gt;"/>
            </a:pPr>
            <a:r>
              <a:rPr lang="en" sz="2800" dirty="0"/>
              <a:t>New By-Laws passed by General Faculty vote in May</a:t>
            </a:r>
            <a:endParaRPr dirty="0"/>
          </a:p>
          <a:p>
            <a:pPr marL="742950" lvl="1" indent="-285750" algn="l" rtl="0">
              <a:spcBef>
                <a:spcPts val="480"/>
              </a:spcBef>
              <a:spcAft>
                <a:spcPts val="0"/>
              </a:spcAft>
              <a:buClr>
                <a:srgbClr val="509E2F"/>
              </a:buClr>
              <a:buSzPts val="2400"/>
              <a:buChar char="–"/>
            </a:pPr>
            <a:r>
              <a:rPr lang="en" sz="2400" dirty="0"/>
              <a:t>General counsel wanted non-substantive edits</a:t>
            </a:r>
            <a:endParaRPr dirty="0"/>
          </a:p>
          <a:p>
            <a:pPr marL="742950" lvl="1" indent="-285750" algn="l" rtl="0">
              <a:spcBef>
                <a:spcPts val="480"/>
              </a:spcBef>
              <a:spcAft>
                <a:spcPts val="0"/>
              </a:spcAft>
              <a:buClr>
                <a:srgbClr val="509E2F"/>
              </a:buClr>
              <a:buSzPts val="2400"/>
              <a:buChar char="–"/>
            </a:pPr>
            <a:r>
              <a:rPr lang="en" sz="2400" dirty="0"/>
              <a:t>Approved unanimously by by-laws revision committee</a:t>
            </a:r>
            <a:endParaRPr dirty="0"/>
          </a:p>
          <a:p>
            <a:pPr marL="742950" lvl="1" indent="-285750" algn="l" rtl="0">
              <a:spcBef>
                <a:spcPts val="480"/>
              </a:spcBef>
              <a:spcAft>
                <a:spcPts val="0"/>
              </a:spcAft>
              <a:buClr>
                <a:srgbClr val="509E2F"/>
              </a:buClr>
              <a:buSzPts val="2400"/>
              <a:buChar char="–"/>
            </a:pPr>
            <a:r>
              <a:rPr lang="en" sz="2400" dirty="0"/>
              <a:t>Provided to Chancellor</a:t>
            </a:r>
            <a:endParaRPr dirty="0"/>
          </a:p>
          <a:p>
            <a:pPr marL="342900" lvl="0" indent="-342900" algn="l" rtl="0">
              <a:spcBef>
                <a:spcPts val="560"/>
              </a:spcBef>
              <a:spcAft>
                <a:spcPts val="0"/>
              </a:spcAft>
              <a:buClr>
                <a:srgbClr val="509E2F"/>
              </a:buClr>
              <a:buSzPts val="2800"/>
              <a:buFont typeface="Merriweather Sans"/>
              <a:buChar char="&gt;"/>
            </a:pPr>
            <a:r>
              <a:rPr lang="en" sz="2800" dirty="0"/>
              <a:t>Gen Fac Meetings: First one on Oct 4.</a:t>
            </a:r>
            <a:endParaRPr dirty="0"/>
          </a:p>
        </p:txBody>
      </p:sp>
      <p:sp>
        <p:nvSpPr>
          <p:cNvPr id="155" name="Google Shape;155;p12"/>
          <p:cNvSpPr txBox="1">
            <a:spLocks noGrp="1"/>
          </p:cNvSpPr>
          <p:nvPr>
            <p:ph type="body" idx="2"/>
          </p:nvPr>
        </p:nvSpPr>
        <p:spPr>
          <a:xfrm>
            <a:off x="1098876" y="523912"/>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
              <a:t>Campus matters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 calcmode="lin" valueType="num">
                                      <p:cBhvr additive="base">
                                        <p:cTn id="7" dur="500"/>
                                        <p:tgtEl>
                                          <p:spTgt spid="1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 calcmode="lin" valueType="num">
                                      <p:cBhvr additive="base">
                                        <p:cTn id="12" dur="500"/>
                                        <p:tgtEl>
                                          <p:spTgt spid="1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 calcmode="lin" valueType="num">
                                      <p:cBhvr additive="base">
                                        <p:cTn id="17" dur="500"/>
                                        <p:tgtEl>
                                          <p:spTgt spid="1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 calcmode="lin" valueType="num">
                                      <p:cBhvr additive="base">
                                        <p:cTn id="22" dur="500"/>
                                        <p:tgtEl>
                                          <p:spTgt spid="1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 calcmode="lin" valueType="num">
                                      <p:cBhvr additive="base">
                                        <p:cTn id="27" dur="500"/>
                                        <p:tgtEl>
                                          <p:spTgt spid="15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489DACB-9493-4A82-A8F0-541999AFFE3D}"/>
              </a:ext>
            </a:extLst>
          </p:cNvPr>
          <p:cNvGraphicFramePr>
            <a:graphicFrameLocks/>
          </p:cNvGraphicFramePr>
          <p:nvPr/>
        </p:nvGraphicFramePr>
        <p:xfrm>
          <a:off x="1270427" y="799140"/>
          <a:ext cx="9118387" cy="5614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213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body" idx="1"/>
          </p:nvPr>
        </p:nvSpPr>
        <p:spPr>
          <a:xfrm>
            <a:off x="1098876" y="1515911"/>
            <a:ext cx="9280639" cy="472050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800"/>
              <a:buFont typeface="Merriweather Sans"/>
              <a:buChar char="&gt;"/>
            </a:pPr>
            <a:r>
              <a:rPr lang="en" sz="2800" dirty="0"/>
              <a:t>New By laws passed by Gen Fac vote in May</a:t>
            </a:r>
            <a:endParaRPr dirty="0"/>
          </a:p>
          <a:p>
            <a:pPr marL="742950" lvl="1" indent="-285750" algn="l" rtl="0">
              <a:spcBef>
                <a:spcPts val="480"/>
              </a:spcBef>
              <a:spcAft>
                <a:spcPts val="0"/>
              </a:spcAft>
              <a:buClr>
                <a:srgbClr val="509E2F"/>
              </a:buClr>
              <a:buSzPts val="2400"/>
              <a:buChar char="–"/>
            </a:pPr>
            <a:r>
              <a:rPr lang="en" sz="2400" dirty="0"/>
              <a:t>General counsel wanted non-substantive edits</a:t>
            </a:r>
            <a:endParaRPr dirty="0"/>
          </a:p>
          <a:p>
            <a:pPr marL="742950" lvl="1" indent="-285750" algn="l" rtl="0">
              <a:spcBef>
                <a:spcPts val="480"/>
              </a:spcBef>
              <a:spcAft>
                <a:spcPts val="0"/>
              </a:spcAft>
              <a:buClr>
                <a:srgbClr val="509E2F"/>
              </a:buClr>
              <a:buSzPts val="2400"/>
              <a:buChar char="–"/>
            </a:pPr>
            <a:r>
              <a:rPr lang="en" sz="2400" dirty="0"/>
              <a:t>Approved unanimously by bylaws revision committee</a:t>
            </a:r>
            <a:endParaRPr dirty="0"/>
          </a:p>
          <a:p>
            <a:pPr marL="742950" lvl="1" indent="-285750" algn="l" rtl="0">
              <a:spcBef>
                <a:spcPts val="480"/>
              </a:spcBef>
              <a:spcAft>
                <a:spcPts val="0"/>
              </a:spcAft>
              <a:buClr>
                <a:srgbClr val="509E2F"/>
              </a:buClr>
              <a:buSzPts val="2400"/>
              <a:buChar char="–"/>
            </a:pPr>
            <a:r>
              <a:rPr lang="en" sz="2400" dirty="0"/>
              <a:t>Provided to Chancellor</a:t>
            </a:r>
            <a:endParaRPr dirty="0"/>
          </a:p>
          <a:p>
            <a:pPr marL="342900" lvl="0" indent="-342900" algn="l" rtl="0">
              <a:spcBef>
                <a:spcPts val="560"/>
              </a:spcBef>
              <a:spcAft>
                <a:spcPts val="0"/>
              </a:spcAft>
              <a:buClr>
                <a:srgbClr val="509E2F"/>
              </a:buClr>
              <a:buSzPts val="2800"/>
              <a:buFont typeface="Merriweather Sans"/>
              <a:buChar char="&gt;"/>
            </a:pPr>
            <a:r>
              <a:rPr lang="en" sz="2800" dirty="0"/>
              <a:t>Gen Fac Meetings: First one on Oct 4.</a:t>
            </a:r>
          </a:p>
          <a:p>
            <a:pPr marL="342900" lvl="0" indent="-342900" algn="l" rtl="0">
              <a:spcBef>
                <a:spcPts val="560"/>
              </a:spcBef>
              <a:spcAft>
                <a:spcPts val="0"/>
              </a:spcAft>
              <a:buClr>
                <a:srgbClr val="509E2F"/>
              </a:buClr>
              <a:buSzPts val="2800"/>
              <a:buFont typeface="Merriweather Sans"/>
              <a:buChar char="&gt;"/>
            </a:pPr>
            <a:r>
              <a:rPr lang="en" sz="2800" dirty="0"/>
              <a:t>Officer rotation/duties</a:t>
            </a:r>
            <a:endParaRPr dirty="0"/>
          </a:p>
          <a:p>
            <a:pPr marL="342900" lvl="0" indent="-342900" algn="l" rtl="0">
              <a:spcBef>
                <a:spcPts val="560"/>
              </a:spcBef>
              <a:spcAft>
                <a:spcPts val="0"/>
              </a:spcAft>
              <a:buClr>
                <a:srgbClr val="509E2F"/>
              </a:buClr>
              <a:buSzPts val="2800"/>
              <a:buFont typeface="Merriweather Sans"/>
              <a:buChar char="&gt;"/>
            </a:pPr>
            <a:r>
              <a:rPr lang="en" sz="2800" dirty="0"/>
              <a:t>Student Voting and Attendance Policies</a:t>
            </a:r>
            <a:endParaRPr dirty="0"/>
          </a:p>
          <a:p>
            <a:pPr marL="742950" lvl="1" indent="-285750" algn="l" rtl="0">
              <a:spcBef>
                <a:spcPts val="480"/>
              </a:spcBef>
              <a:spcAft>
                <a:spcPts val="0"/>
              </a:spcAft>
              <a:buClr>
                <a:srgbClr val="509E2F"/>
              </a:buClr>
              <a:buSzPts val="2400"/>
              <a:buChar char="–"/>
            </a:pPr>
            <a:r>
              <a:rPr lang="en" sz="2400" dirty="0"/>
              <a:t>November 8</a:t>
            </a:r>
            <a:endParaRPr dirty="0"/>
          </a:p>
          <a:p>
            <a:pPr marL="342900" lvl="0" indent="-342900" algn="l" rtl="0">
              <a:spcBef>
                <a:spcPts val="560"/>
              </a:spcBef>
              <a:spcAft>
                <a:spcPts val="0"/>
              </a:spcAft>
              <a:buClr>
                <a:srgbClr val="509E2F"/>
              </a:buClr>
              <a:buSzPts val="2800"/>
              <a:buFont typeface="Merriweather Sans"/>
              <a:buChar char="&gt;"/>
            </a:pPr>
            <a:r>
              <a:rPr lang="en" sz="2800" dirty="0"/>
              <a:t>Climate Survey</a:t>
            </a:r>
            <a:endParaRPr dirty="0"/>
          </a:p>
          <a:p>
            <a:pPr marL="342900" lvl="0" indent="-342900" algn="l" rtl="0">
              <a:spcBef>
                <a:spcPts val="560"/>
              </a:spcBef>
              <a:spcAft>
                <a:spcPts val="0"/>
              </a:spcAft>
              <a:buClr>
                <a:srgbClr val="509E2F"/>
              </a:buClr>
              <a:buSzPts val="2800"/>
              <a:buFont typeface="Merriweather Sans"/>
              <a:buChar char="&gt;"/>
            </a:pPr>
            <a:r>
              <a:rPr lang="en" sz="2800" dirty="0"/>
              <a:t>NSF ADVANCE Grant</a:t>
            </a:r>
            <a:endParaRPr dirty="0"/>
          </a:p>
        </p:txBody>
      </p:sp>
      <p:sp>
        <p:nvSpPr>
          <p:cNvPr id="166" name="Google Shape;166;p14"/>
          <p:cNvSpPr txBox="1">
            <a:spLocks noGrp="1"/>
          </p:cNvSpPr>
          <p:nvPr>
            <p:ph type="body" idx="2"/>
          </p:nvPr>
        </p:nvSpPr>
        <p:spPr>
          <a:xfrm>
            <a:off x="1098876" y="523912"/>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
              <a:t>Campus matters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IV.	Campus Reports</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	Staff Council</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t>
            </a:r>
            <a:r>
              <a:rPr lang="en" sz="3600">
                <a:solidFill>
                  <a:srgbClr val="FF0000"/>
                </a:solidFill>
                <a:latin typeface="Arial"/>
                <a:ea typeface="Arial"/>
                <a:cs typeface="Arial"/>
                <a:sym typeface="Arial"/>
              </a:rPr>
              <a:t>	</a:t>
            </a:r>
            <a:r>
              <a:rPr lang="en" sz="3600">
                <a:solidFill>
                  <a:srgbClr val="003B49"/>
                </a:solidFill>
                <a:latin typeface="Arial"/>
                <a:ea typeface="Arial"/>
                <a:cs typeface="Arial"/>
                <a:sym typeface="Arial"/>
              </a:rPr>
              <a:t>M. Fowler</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(No Report)</a:t>
            </a:r>
            <a:endParaRPr/>
          </a:p>
          <a:p>
            <a:pPr marL="400050" lvl="1" indent="0" algn="l" rtl="0">
              <a:spcBef>
                <a:spcPts val="560"/>
              </a:spcBef>
              <a:spcAft>
                <a:spcPts val="0"/>
              </a:spcAft>
              <a:buClr>
                <a:srgbClr val="509E2F"/>
              </a:buClr>
              <a:buSzPts val="2800"/>
              <a:buNone/>
            </a:pPr>
            <a:endParaRPr sz="2800">
              <a:solidFill>
                <a:srgbClr val="003B49"/>
              </a:solidFill>
              <a:latin typeface="Arial"/>
              <a:ea typeface="Arial"/>
              <a:cs typeface="Arial"/>
              <a:sym typeface="Arial"/>
            </a:endParaRPr>
          </a:p>
          <a:p>
            <a:pPr marL="6350" lvl="0" indent="-6350" algn="l" rtl="0">
              <a:spcBef>
                <a:spcPts val="720"/>
              </a:spcBef>
              <a:spcAft>
                <a:spcPts val="0"/>
              </a:spcAft>
              <a:buClr>
                <a:srgbClr val="509E2F"/>
              </a:buClr>
              <a:buSzPts val="3600"/>
              <a:buNone/>
            </a:pPr>
            <a:endParaRPr sz="3600">
              <a:latin typeface="Arial"/>
              <a:ea typeface="Arial"/>
              <a:cs typeface="Arial"/>
              <a:sym typeface="Arial"/>
            </a:endParaRPr>
          </a:p>
        </p:txBody>
      </p:sp>
      <p:sp>
        <p:nvSpPr>
          <p:cNvPr id="172" name="Google Shape;172;p1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IV.	Campus Reports</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B.	Student Council</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W. Retzlaff</a:t>
            </a:r>
            <a:endParaRPr/>
          </a:p>
          <a:p>
            <a:pPr marL="858838" lvl="1" indent="-858838" algn="l" rtl="0">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858838" lvl="1" indent="-858838" algn="l" rtl="0">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6350" lvl="0" indent="-6350" algn="l" rtl="0">
              <a:spcBef>
                <a:spcPts val="720"/>
              </a:spcBef>
              <a:spcAft>
                <a:spcPts val="0"/>
              </a:spcAft>
              <a:buClr>
                <a:srgbClr val="509E2F"/>
              </a:buClr>
              <a:buSzPts val="3600"/>
              <a:buNone/>
            </a:pPr>
            <a:endParaRPr sz="3600">
              <a:latin typeface="Arial"/>
              <a:ea typeface="Arial"/>
              <a:cs typeface="Arial"/>
              <a:sym typeface="Arial"/>
            </a:endParaRPr>
          </a:p>
        </p:txBody>
      </p:sp>
      <p:sp>
        <p:nvSpPr>
          <p:cNvPr id="178" name="Google Shape;178;p1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IV.	Campus Reports</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C.	Council of Graduate Students</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G. Kairnar</a:t>
            </a:r>
            <a:endParaRPr sz="3600">
              <a:solidFill>
                <a:srgbClr val="003B49"/>
              </a:solidFill>
              <a:latin typeface="Arial"/>
              <a:ea typeface="Arial"/>
              <a:cs typeface="Arial"/>
              <a:sym typeface="Arial"/>
            </a:endParaRPr>
          </a:p>
          <a:p>
            <a:pPr marL="858838" lvl="1" indent="-858838" algn="l" rtl="0">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t>
            </a:r>
            <a:r>
              <a:rPr lang="en" sz="2800">
                <a:solidFill>
                  <a:srgbClr val="003B49"/>
                </a:solidFill>
                <a:latin typeface="Arial"/>
                <a:ea typeface="Arial"/>
                <a:cs typeface="Arial"/>
                <a:sym typeface="Arial"/>
              </a:rPr>
              <a:t>	</a:t>
            </a:r>
            <a:endParaRPr/>
          </a:p>
          <a:p>
            <a:pPr marL="858838" lvl="1" indent="-858838" algn="l" rtl="0">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6350" lvl="0" indent="-6350" algn="l" rtl="0">
              <a:spcBef>
                <a:spcPts val="720"/>
              </a:spcBef>
              <a:spcAft>
                <a:spcPts val="0"/>
              </a:spcAft>
              <a:buClr>
                <a:srgbClr val="509E2F"/>
              </a:buClr>
              <a:buSzPts val="3600"/>
              <a:buNone/>
            </a:pPr>
            <a:endParaRPr sz="3600">
              <a:latin typeface="Arial"/>
              <a:ea typeface="Arial"/>
              <a:cs typeface="Arial"/>
              <a:sym typeface="Arial"/>
            </a:endParaRPr>
          </a:p>
        </p:txBody>
      </p:sp>
      <p:sp>
        <p:nvSpPr>
          <p:cNvPr id="184" name="Google Shape;184;p17"/>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97"/>
        <p:cNvGrpSpPr/>
        <p:nvPr/>
      </p:nvGrpSpPr>
      <p:grpSpPr>
        <a:xfrm>
          <a:off x="0" y="0"/>
          <a:ext cx="0" cy="0"/>
          <a:chOff x="0" y="0"/>
          <a:chExt cx="0" cy="0"/>
        </a:xfrm>
      </p:grpSpPr>
      <p:sp>
        <p:nvSpPr>
          <p:cNvPr id="198" name="Google Shape;198;ge326790fb3_0_42"/>
          <p:cNvSpPr txBox="1">
            <a:spLocks noGrp="1"/>
          </p:cNvSpPr>
          <p:nvPr>
            <p:ph type="ctrTitle"/>
          </p:nvPr>
        </p:nvSpPr>
        <p:spPr>
          <a:xfrm>
            <a:off x="1525234" y="168185"/>
            <a:ext cx="9141530" cy="964854"/>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SzPts val="7200"/>
            </a:pPr>
            <a:r>
              <a:rPr lang="en-US" sz="3200" dirty="0">
                <a:solidFill>
                  <a:schemeClr val="bg1">
                    <a:lumMod val="85000"/>
                  </a:schemeClr>
                </a:solidFill>
                <a:latin typeface="Amasis MT Pro" panose="02040504050005020304" pitchFamily="18" charset="0"/>
              </a:rPr>
              <a:t>Council of Graduate Students</a:t>
            </a:r>
            <a:r>
              <a:rPr lang="en-US" sz="3600" dirty="0">
                <a:solidFill>
                  <a:schemeClr val="bg1">
                    <a:lumMod val="85000"/>
                  </a:schemeClr>
                </a:solidFill>
                <a:latin typeface="Amasis MT Pro" panose="02040504050005020304" pitchFamily="18" charset="0"/>
              </a:rPr>
              <a:t>: </a:t>
            </a:r>
            <a:r>
              <a:rPr lang="en-US" sz="4400" b="1" dirty="0">
                <a:solidFill>
                  <a:schemeClr val="bg1">
                    <a:lumMod val="85000"/>
                  </a:schemeClr>
                </a:solidFill>
                <a:latin typeface="Amasis MT Pro" panose="02040504050005020304" pitchFamily="18" charset="0"/>
              </a:rPr>
              <a:t>Elections</a:t>
            </a:r>
            <a:endParaRPr lang="en-US" sz="4000" b="1" dirty="0">
              <a:solidFill>
                <a:schemeClr val="bg1">
                  <a:lumMod val="85000"/>
                </a:schemeClr>
              </a:solidFill>
              <a:latin typeface="Amasis MT Pro" panose="02040504050005020304" pitchFamily="18" charset="0"/>
            </a:endParaRPr>
          </a:p>
        </p:txBody>
      </p:sp>
      <p:cxnSp>
        <p:nvCxnSpPr>
          <p:cNvPr id="199" name="Google Shape;199;ge326790fb3_0_42"/>
          <p:cNvCxnSpPr/>
          <p:nvPr/>
        </p:nvCxnSpPr>
        <p:spPr>
          <a:xfrm>
            <a:off x="3519211" y="1305870"/>
            <a:ext cx="7752900" cy="8700"/>
          </a:xfrm>
          <a:prstGeom prst="straightConnector1">
            <a:avLst/>
          </a:prstGeom>
          <a:noFill/>
          <a:ln w="25400" cap="flat" cmpd="sng">
            <a:solidFill>
              <a:srgbClr val="D8D8D8"/>
            </a:solidFill>
            <a:prstDash val="solid"/>
            <a:miter lim="800000"/>
            <a:headEnd type="none" w="sm" len="sm"/>
            <a:tailEnd type="none" w="sm" len="sm"/>
          </a:ln>
        </p:spPr>
      </p:cxnSp>
      <p:sp>
        <p:nvSpPr>
          <p:cNvPr id="201" name="Google Shape;201;ge326790fb3_0_42"/>
          <p:cNvSpPr txBox="1"/>
          <p:nvPr/>
        </p:nvSpPr>
        <p:spPr>
          <a:xfrm>
            <a:off x="1214927" y="1413105"/>
            <a:ext cx="7014673" cy="4728950"/>
          </a:xfrm>
          <a:prstGeom prst="rect">
            <a:avLst/>
          </a:prstGeom>
          <a:noFill/>
          <a:ln>
            <a:noFill/>
          </a:ln>
        </p:spPr>
        <p:txBody>
          <a:bodyPr spcFirstLastPara="1" wrap="square" lIns="91425" tIns="45700" rIns="91425" bIns="45700" anchor="t" anchorCtr="0">
            <a:noAutofit/>
          </a:bodyPr>
          <a:lstStyle/>
          <a:p>
            <a:pPr marL="457200" indent="-387350">
              <a:lnSpc>
                <a:spcPct val="150000"/>
              </a:lnSpc>
              <a:buClr>
                <a:srgbClr val="E2E2E2"/>
              </a:buClr>
              <a:buSzPts val="2500"/>
              <a:buChar char="●"/>
            </a:pPr>
            <a:r>
              <a:rPr lang="en-US" sz="2400" dirty="0">
                <a:solidFill>
                  <a:schemeClr val="bg1"/>
                </a:solidFill>
                <a:latin typeface="Amasis MT Pro"/>
              </a:rPr>
              <a:t>For vacant department representative positions</a:t>
            </a:r>
          </a:p>
          <a:p>
            <a:pPr marL="457200" indent="-387350">
              <a:lnSpc>
                <a:spcPct val="150000"/>
              </a:lnSpc>
              <a:buClr>
                <a:srgbClr val="E2E2E2"/>
              </a:buClr>
              <a:buSzPts val="2500"/>
              <a:buChar char="●"/>
            </a:pPr>
            <a:r>
              <a:rPr lang="en-US" sz="2400" dirty="0">
                <a:solidFill>
                  <a:schemeClr val="bg1"/>
                </a:solidFill>
                <a:latin typeface="Amasis MT Pro"/>
              </a:rPr>
              <a:t>Conducted on Sep 15</a:t>
            </a:r>
            <a:r>
              <a:rPr lang="en-US" sz="2400" baseline="30000" dirty="0">
                <a:solidFill>
                  <a:schemeClr val="bg1"/>
                </a:solidFill>
                <a:latin typeface="Amasis MT Pro"/>
              </a:rPr>
              <a:t>th</a:t>
            </a:r>
            <a:r>
              <a:rPr lang="en-US" sz="2400" dirty="0">
                <a:solidFill>
                  <a:schemeClr val="bg1"/>
                </a:solidFill>
                <a:latin typeface="Amasis MT Pro"/>
              </a:rPr>
              <a:t> </a:t>
            </a:r>
          </a:p>
          <a:p>
            <a:pPr marL="457200" indent="-387350">
              <a:lnSpc>
                <a:spcPct val="150000"/>
              </a:lnSpc>
              <a:buClr>
                <a:srgbClr val="E2E2E2"/>
              </a:buClr>
              <a:buSzPts val="2500"/>
              <a:buChar char="●"/>
            </a:pPr>
            <a:r>
              <a:rPr lang="en-US" sz="2400" dirty="0">
                <a:solidFill>
                  <a:schemeClr val="bg1"/>
                </a:solidFill>
                <a:latin typeface="Amasis MT Pro"/>
              </a:rPr>
              <a:t>Current Board : 23 members</a:t>
            </a:r>
          </a:p>
          <a:p>
            <a:pPr marL="457200" indent="-387350">
              <a:lnSpc>
                <a:spcPct val="150000"/>
              </a:lnSpc>
              <a:buClr>
                <a:srgbClr val="E2E2E2"/>
              </a:buClr>
              <a:buSzPts val="2500"/>
              <a:buChar char="●"/>
            </a:pPr>
            <a:endParaRPr lang="en-US" sz="2400" dirty="0">
              <a:solidFill>
                <a:srgbClr val="E2E2E2"/>
              </a:solidFill>
              <a:latin typeface="Amasis MT Pro"/>
            </a:endParaRPr>
          </a:p>
          <a:p>
            <a:pPr marL="457200" indent="-387350">
              <a:lnSpc>
                <a:spcPct val="150000"/>
              </a:lnSpc>
              <a:buClr>
                <a:srgbClr val="E2E2E2"/>
              </a:buClr>
              <a:buSzPts val="2500"/>
              <a:buChar char="●"/>
            </a:pPr>
            <a:endParaRPr lang="en-US" sz="2400" dirty="0">
              <a:solidFill>
                <a:srgbClr val="E2E2E2"/>
              </a:solidFill>
              <a:latin typeface="Amasis MT Pro"/>
            </a:endParaRPr>
          </a:p>
        </p:txBody>
      </p:sp>
      <p:pic>
        <p:nvPicPr>
          <p:cNvPr id="3" name="Picture 2" descr="Logo&#10;&#10;Description automatically generated">
            <a:extLst>
              <a:ext uri="{FF2B5EF4-FFF2-40B4-BE49-F238E27FC236}">
                <a16:creationId xmlns:a16="http://schemas.microsoft.com/office/drawing/2014/main" id="{C51F0BA2-2954-82B8-863E-4BCB877DF863}"/>
              </a:ext>
            </a:extLst>
          </p:cNvPr>
          <p:cNvPicPr>
            <a:picLocks noChangeAspect="1"/>
          </p:cNvPicPr>
          <p:nvPr/>
        </p:nvPicPr>
        <p:blipFill>
          <a:blip r:embed="rId3"/>
          <a:stretch>
            <a:fillRect/>
          </a:stretch>
        </p:blipFill>
        <p:spPr>
          <a:xfrm>
            <a:off x="132991" y="-1"/>
            <a:ext cx="1663151" cy="1663151"/>
          </a:xfrm>
          <a:prstGeom prst="rect">
            <a:avLst/>
          </a:prstGeom>
        </p:spPr>
      </p:pic>
      <p:pic>
        <p:nvPicPr>
          <p:cNvPr id="4" name="Picture 3" descr="A group of people standing in a room with chairs and a screen&#10;&#10;Description automatically generated with low confidence">
            <a:extLst>
              <a:ext uri="{FF2B5EF4-FFF2-40B4-BE49-F238E27FC236}">
                <a16:creationId xmlns:a16="http://schemas.microsoft.com/office/drawing/2014/main" id="{343B4678-B303-9FCA-EFE2-792948159764}"/>
              </a:ext>
            </a:extLst>
          </p:cNvPr>
          <p:cNvPicPr>
            <a:picLocks noChangeAspect="1"/>
          </p:cNvPicPr>
          <p:nvPr/>
        </p:nvPicPr>
        <p:blipFill rotWithShape="1">
          <a:blip r:embed="rId4">
            <a:extLst>
              <a:ext uri="{28A0092B-C50C-407E-A947-70E740481C1C}">
                <a14:useLocalDpi xmlns:a14="http://schemas.microsoft.com/office/drawing/2010/main" val="0"/>
              </a:ext>
            </a:extLst>
          </a:blip>
          <a:srcRect t="25240" r="654" b="22476"/>
          <a:stretch/>
        </p:blipFill>
        <p:spPr>
          <a:xfrm>
            <a:off x="233950" y="3429000"/>
            <a:ext cx="7485194" cy="2954474"/>
          </a:xfrm>
          <a:prstGeom prst="rect">
            <a:avLst/>
          </a:prstGeom>
        </p:spPr>
      </p:pic>
      <p:sp>
        <p:nvSpPr>
          <p:cNvPr id="5" name="TextBox 4">
            <a:extLst>
              <a:ext uri="{FF2B5EF4-FFF2-40B4-BE49-F238E27FC236}">
                <a16:creationId xmlns:a16="http://schemas.microsoft.com/office/drawing/2014/main" id="{55A14EAA-1FFE-466D-A93D-C00DD3D80AC2}"/>
              </a:ext>
            </a:extLst>
          </p:cNvPr>
          <p:cNvSpPr txBox="1"/>
          <p:nvPr/>
        </p:nvSpPr>
        <p:spPr>
          <a:xfrm>
            <a:off x="8740055" y="4079952"/>
            <a:ext cx="2885887" cy="1569660"/>
          </a:xfrm>
          <a:prstGeom prst="rect">
            <a:avLst/>
          </a:prstGeom>
          <a:noFill/>
        </p:spPr>
        <p:txBody>
          <a:bodyPr wrap="square" rtlCol="0">
            <a:spAutoFit/>
          </a:bodyPr>
          <a:lstStyle/>
          <a:p>
            <a:r>
              <a:rPr lang="en-US" sz="3200" u="sng" dirty="0">
                <a:solidFill>
                  <a:schemeClr val="bg1"/>
                </a:solidFill>
              </a:rPr>
              <a:t>Still Open </a:t>
            </a:r>
            <a:r>
              <a:rPr lang="en-US" sz="3200" dirty="0">
                <a:solidFill>
                  <a:schemeClr val="bg1"/>
                </a:solidFill>
              </a:rPr>
              <a:t>: GGPE, MAE, MSE, MS</a:t>
            </a:r>
          </a:p>
        </p:txBody>
      </p:sp>
    </p:spTree>
    <p:extLst>
      <p:ext uri="{BB962C8B-B14F-4D97-AF65-F5344CB8AC3E}">
        <p14:creationId xmlns:p14="http://schemas.microsoft.com/office/powerpoint/2010/main" val="407930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97"/>
        <p:cNvGrpSpPr/>
        <p:nvPr/>
      </p:nvGrpSpPr>
      <p:grpSpPr>
        <a:xfrm>
          <a:off x="0" y="0"/>
          <a:ext cx="0" cy="0"/>
          <a:chOff x="0" y="0"/>
          <a:chExt cx="0" cy="0"/>
        </a:xfrm>
      </p:grpSpPr>
      <p:sp>
        <p:nvSpPr>
          <p:cNvPr id="198" name="Google Shape;198;ge326790fb3_0_42"/>
          <p:cNvSpPr txBox="1">
            <a:spLocks noGrp="1"/>
          </p:cNvSpPr>
          <p:nvPr>
            <p:ph type="ctrTitle"/>
          </p:nvPr>
        </p:nvSpPr>
        <p:spPr>
          <a:xfrm>
            <a:off x="1306286" y="213986"/>
            <a:ext cx="11119757" cy="1449163"/>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SzPts val="7200"/>
            </a:pPr>
            <a:r>
              <a:rPr lang="en-US" sz="3200" dirty="0">
                <a:solidFill>
                  <a:schemeClr val="bg1">
                    <a:lumMod val="85000"/>
                  </a:schemeClr>
                </a:solidFill>
                <a:latin typeface="Amasis MT Pro" panose="02040504050005020304" pitchFamily="18" charset="0"/>
              </a:rPr>
              <a:t>Council of Graduate Students</a:t>
            </a:r>
            <a:r>
              <a:rPr lang="en-US" sz="3600" dirty="0">
                <a:solidFill>
                  <a:schemeClr val="bg1">
                    <a:lumMod val="85000"/>
                  </a:schemeClr>
                </a:solidFill>
                <a:latin typeface="Amasis MT Pro" panose="02040504050005020304" pitchFamily="18" charset="0"/>
              </a:rPr>
              <a:t>: </a:t>
            </a:r>
            <a:r>
              <a:rPr lang="en-US" sz="4000" b="1" dirty="0">
                <a:solidFill>
                  <a:schemeClr val="bg1">
                    <a:lumMod val="85000"/>
                  </a:schemeClr>
                </a:solidFill>
                <a:latin typeface="Amasis MT Pro" panose="02040504050005020304" pitchFamily="18" charset="0"/>
              </a:rPr>
              <a:t>Poster Competition</a:t>
            </a:r>
          </a:p>
        </p:txBody>
      </p:sp>
      <p:cxnSp>
        <p:nvCxnSpPr>
          <p:cNvPr id="199" name="Google Shape;199;ge326790fb3_0_42"/>
          <p:cNvCxnSpPr/>
          <p:nvPr/>
        </p:nvCxnSpPr>
        <p:spPr>
          <a:xfrm>
            <a:off x="3519211" y="1305870"/>
            <a:ext cx="7752900" cy="8700"/>
          </a:xfrm>
          <a:prstGeom prst="straightConnector1">
            <a:avLst/>
          </a:prstGeom>
          <a:noFill/>
          <a:ln w="25400" cap="flat" cmpd="sng">
            <a:solidFill>
              <a:srgbClr val="D8D8D8"/>
            </a:solidFill>
            <a:prstDash val="solid"/>
            <a:miter lim="800000"/>
            <a:headEnd type="none" w="sm" len="sm"/>
            <a:tailEnd type="none" w="sm" len="sm"/>
          </a:ln>
        </p:spPr>
      </p:cxnSp>
      <p:sp>
        <p:nvSpPr>
          <p:cNvPr id="201" name="Google Shape;201;ge326790fb3_0_42"/>
          <p:cNvSpPr txBox="1"/>
          <p:nvPr/>
        </p:nvSpPr>
        <p:spPr>
          <a:xfrm>
            <a:off x="1550261" y="1663149"/>
            <a:ext cx="9721850" cy="4728950"/>
          </a:xfrm>
          <a:prstGeom prst="rect">
            <a:avLst/>
          </a:prstGeom>
          <a:noFill/>
          <a:ln>
            <a:noFill/>
          </a:ln>
        </p:spPr>
        <p:txBody>
          <a:bodyPr spcFirstLastPara="1" wrap="square" lIns="91425" tIns="45700" rIns="91425" bIns="45700" anchor="t" anchorCtr="0">
            <a:noAutofit/>
          </a:bodyPr>
          <a:lstStyle/>
          <a:p>
            <a:pPr marL="457200" indent="-387350">
              <a:lnSpc>
                <a:spcPct val="150000"/>
              </a:lnSpc>
              <a:buClr>
                <a:srgbClr val="E2E2E2"/>
              </a:buClr>
              <a:buSzPts val="2500"/>
              <a:buChar char="●"/>
            </a:pPr>
            <a:endParaRPr lang="en-US" sz="2400" dirty="0">
              <a:solidFill>
                <a:schemeClr val="bg1"/>
              </a:solidFill>
              <a:latin typeface="Amasis MT Pro"/>
            </a:endParaRPr>
          </a:p>
          <a:p>
            <a:pPr marL="457200" indent="-387350">
              <a:lnSpc>
                <a:spcPct val="150000"/>
              </a:lnSpc>
              <a:buClr>
                <a:srgbClr val="E2E2E2"/>
              </a:buClr>
              <a:buSzPts val="2500"/>
              <a:buChar char="●"/>
            </a:pPr>
            <a:r>
              <a:rPr lang="en-US" sz="2400" dirty="0">
                <a:solidFill>
                  <a:schemeClr val="bg1"/>
                </a:solidFill>
                <a:latin typeface="Amasis MT Pro"/>
              </a:rPr>
              <a:t>Friendly competition to showcase research to graduate community</a:t>
            </a:r>
          </a:p>
          <a:p>
            <a:pPr marL="457200" indent="-387350">
              <a:lnSpc>
                <a:spcPct val="150000"/>
              </a:lnSpc>
              <a:buClr>
                <a:srgbClr val="E2E2E2"/>
              </a:buClr>
              <a:buSzPts val="2500"/>
              <a:buChar char="●"/>
            </a:pPr>
            <a:r>
              <a:rPr lang="en-US" sz="2400" dirty="0">
                <a:solidFill>
                  <a:schemeClr val="bg1"/>
                </a:solidFill>
                <a:latin typeface="Amasis MT Pro"/>
              </a:rPr>
              <a:t>Rehearsal for 3MT or for conferences</a:t>
            </a:r>
          </a:p>
          <a:p>
            <a:pPr marL="457200" indent="-387350">
              <a:lnSpc>
                <a:spcPct val="150000"/>
              </a:lnSpc>
              <a:buClr>
                <a:srgbClr val="E2E2E2"/>
              </a:buClr>
              <a:buSzPts val="2500"/>
              <a:buChar char="●"/>
            </a:pPr>
            <a:r>
              <a:rPr lang="en-US" sz="2400" dirty="0">
                <a:solidFill>
                  <a:schemeClr val="bg1"/>
                </a:solidFill>
                <a:latin typeface="Amasis MT Pro"/>
              </a:rPr>
              <a:t>Great response in the past two years (~40 )</a:t>
            </a:r>
          </a:p>
          <a:p>
            <a:pPr marL="457200" indent="-387350">
              <a:lnSpc>
                <a:spcPct val="150000"/>
              </a:lnSpc>
              <a:buClr>
                <a:srgbClr val="E2E2E2"/>
              </a:buClr>
              <a:buSzPts val="2500"/>
              <a:buChar char="●"/>
            </a:pPr>
            <a:r>
              <a:rPr lang="en-US" sz="2400" dirty="0">
                <a:solidFill>
                  <a:schemeClr val="bg1"/>
                </a:solidFill>
                <a:latin typeface="Amasis MT Pro"/>
              </a:rPr>
              <a:t>When : November 1 – 4</a:t>
            </a:r>
          </a:p>
          <a:p>
            <a:pPr marL="457200" indent="-387350">
              <a:lnSpc>
                <a:spcPct val="150000"/>
              </a:lnSpc>
              <a:buClr>
                <a:srgbClr val="E2E2E2"/>
              </a:buClr>
              <a:buSzPts val="2500"/>
              <a:buChar char="●"/>
            </a:pPr>
            <a:endParaRPr lang="en-US" sz="2400" dirty="0">
              <a:solidFill>
                <a:srgbClr val="E2E2E2"/>
              </a:solidFill>
              <a:latin typeface="Amasis MT Pro"/>
            </a:endParaRPr>
          </a:p>
        </p:txBody>
      </p:sp>
      <p:pic>
        <p:nvPicPr>
          <p:cNvPr id="3" name="Picture 2" descr="Logo&#10;&#10;Description automatically generated">
            <a:extLst>
              <a:ext uri="{FF2B5EF4-FFF2-40B4-BE49-F238E27FC236}">
                <a16:creationId xmlns:a16="http://schemas.microsoft.com/office/drawing/2014/main" id="{C51F0BA2-2954-82B8-863E-4BCB877DF863}"/>
              </a:ext>
            </a:extLst>
          </p:cNvPr>
          <p:cNvPicPr>
            <a:picLocks noChangeAspect="1"/>
          </p:cNvPicPr>
          <p:nvPr/>
        </p:nvPicPr>
        <p:blipFill>
          <a:blip r:embed="rId3"/>
          <a:stretch>
            <a:fillRect/>
          </a:stretch>
        </p:blipFill>
        <p:spPr>
          <a:xfrm>
            <a:off x="99382" y="106991"/>
            <a:ext cx="1663151" cy="1663151"/>
          </a:xfrm>
          <a:prstGeom prst="rect">
            <a:avLst/>
          </a:prstGeom>
        </p:spPr>
      </p:pic>
    </p:spTree>
    <p:extLst>
      <p:ext uri="{BB962C8B-B14F-4D97-AF65-F5344CB8AC3E}">
        <p14:creationId xmlns:p14="http://schemas.microsoft.com/office/powerpoint/2010/main" val="16234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V.	Special Topic</a:t>
            </a:r>
            <a:endParaRPr/>
          </a:p>
          <a:p>
            <a:pPr marL="858838" lvl="1" indent="-858838" algn="l" rtl="0">
              <a:spcBef>
                <a:spcPts val="640"/>
              </a:spcBef>
              <a:spcAft>
                <a:spcPts val="0"/>
              </a:spcAft>
              <a:buClr>
                <a:srgbClr val="003B49"/>
              </a:buClr>
              <a:buSzPts val="3200"/>
              <a:buNone/>
            </a:pPr>
            <a:r>
              <a:rPr lang="en" sz="3200">
                <a:solidFill>
                  <a:srgbClr val="003B49"/>
                </a:solidFill>
                <a:latin typeface="Arial"/>
                <a:ea typeface="Arial"/>
                <a:cs typeface="Arial"/>
                <a:sym typeface="Arial"/>
              </a:rPr>
              <a:t>	Campus Well-Being Initiatives</a:t>
            </a:r>
            <a:endParaRPr/>
          </a:p>
          <a:p>
            <a:pPr marL="858838" lvl="1" indent="-858838" algn="l" rtl="0">
              <a:spcBef>
                <a:spcPts val="640"/>
              </a:spcBef>
              <a:spcAft>
                <a:spcPts val="0"/>
              </a:spcAft>
              <a:buClr>
                <a:srgbClr val="003B49"/>
              </a:buClr>
              <a:buSzPts val="3200"/>
              <a:buNone/>
            </a:pPr>
            <a:r>
              <a:rPr lang="en" sz="3200">
                <a:solidFill>
                  <a:srgbClr val="003B49"/>
                </a:solidFill>
                <a:latin typeface="Arial"/>
                <a:ea typeface="Arial"/>
                <a:cs typeface="Arial"/>
                <a:sym typeface="Arial"/>
              </a:rPr>
              <a:t>		J. Gargus</a:t>
            </a:r>
            <a:endParaRPr/>
          </a:p>
          <a:p>
            <a:pPr marL="858838" lvl="1" indent="-858838" algn="l" rtl="0">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858838" lvl="1" indent="-858838"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t>
            </a:r>
            <a:r>
              <a:rPr lang="en" sz="2800">
                <a:solidFill>
                  <a:srgbClr val="003B49"/>
                </a:solidFill>
                <a:latin typeface="Arial"/>
                <a:ea typeface="Arial"/>
                <a:cs typeface="Arial"/>
                <a:sym typeface="Arial"/>
              </a:rPr>
              <a:t>	</a:t>
            </a:r>
            <a:endParaRPr/>
          </a:p>
          <a:p>
            <a:pPr marL="858838" lvl="1" indent="-858838" algn="l" rtl="0">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6350" lvl="0" indent="-6350" algn="l" rtl="0">
              <a:spcBef>
                <a:spcPts val="720"/>
              </a:spcBef>
              <a:spcAft>
                <a:spcPts val="0"/>
              </a:spcAft>
              <a:buClr>
                <a:srgbClr val="509E2F"/>
              </a:buClr>
              <a:buSzPts val="3600"/>
              <a:buNone/>
            </a:pPr>
            <a:endParaRPr sz="3600">
              <a:latin typeface="Arial"/>
              <a:ea typeface="Arial"/>
              <a:cs typeface="Arial"/>
              <a:sym typeface="Arial"/>
            </a:endParaRPr>
          </a:p>
        </p:txBody>
      </p:sp>
      <p:sp>
        <p:nvSpPr>
          <p:cNvPr id="190" name="Google Shape;190;p1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2393850" y="1769625"/>
            <a:ext cx="7404300" cy="99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5800" b="1">
                <a:latin typeface="Libre Franklin"/>
                <a:ea typeface="Libre Franklin"/>
                <a:cs typeface="Libre Franklin"/>
                <a:sym typeface="Libre Franklin"/>
              </a:rPr>
              <a:t>Engaging Faculty for Student Success</a:t>
            </a:r>
            <a:endParaRPr sz="5800" b="1">
              <a:latin typeface="Libre Franklin"/>
              <a:ea typeface="Libre Franklin"/>
              <a:cs typeface="Libre Franklin"/>
              <a:sym typeface="Libre Franklin"/>
            </a:endParaRPr>
          </a:p>
        </p:txBody>
      </p:sp>
      <p:pic>
        <p:nvPicPr>
          <p:cNvPr id="196" name="Google Shape;196;p19"/>
          <p:cNvPicPr preferRelativeResize="0"/>
          <p:nvPr/>
        </p:nvPicPr>
        <p:blipFill rotWithShape="1">
          <a:blip r:embed="rId3">
            <a:alphaModFix/>
          </a:blip>
          <a:srcRect l="13711" t="10698" r="17102" b="14326"/>
          <a:stretch/>
        </p:blipFill>
        <p:spPr>
          <a:xfrm>
            <a:off x="5272202" y="4376300"/>
            <a:ext cx="1240775" cy="133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The same rules apply over virtual meetings as over in-person meetings</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may debate motions</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can vote</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If you are not a Senator, or a proxy, you cannot vote or debate </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Do not speak over someone, or out of order</a:t>
            </a:r>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Raise your hand within the Zoom app</a:t>
            </a:r>
            <a:endParaRPr sz="1800">
              <a:solidFill>
                <a:srgbClr val="000000"/>
              </a:solidFill>
              <a:latin typeface="Calibri"/>
              <a:ea typeface="Calibri"/>
              <a:cs typeface="Calibri"/>
              <a:sym typeface="Calibri"/>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The President may call on you and then you will have the floor</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Unless you have been recognized (been told you have the floor), you may not speak</a:t>
            </a:r>
            <a:endParaRPr/>
          </a:p>
          <a:p>
            <a:pPr marL="6350" lvl="0" indent="-6350" algn="l" rtl="0">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104" name="Google Shape;104;p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procedure</a:t>
            </a:r>
            <a:endParaRPr sz="36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Defining Student Success</a:t>
            </a:r>
            <a:endParaRPr sz="5440" b="1" i="0" u="none" strike="noStrike" cap="none">
              <a:solidFill>
                <a:srgbClr val="000000"/>
              </a:solidFill>
              <a:latin typeface="Libre Franklin"/>
              <a:ea typeface="Libre Franklin"/>
              <a:cs typeface="Libre Franklin"/>
              <a:sym typeface="Libre Franklin"/>
            </a:endParaRPr>
          </a:p>
        </p:txBody>
      </p:sp>
      <p:sp>
        <p:nvSpPr>
          <p:cNvPr id="202" name="Google Shape;202;p20"/>
          <p:cNvSpPr txBox="1">
            <a:spLocks noGrp="1"/>
          </p:cNvSpPr>
          <p:nvPr>
            <p:ph type="subTitle" idx="1"/>
          </p:nvPr>
        </p:nvSpPr>
        <p:spPr>
          <a:xfrm>
            <a:off x="304700" y="1421100"/>
            <a:ext cx="51924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Traditional Definition</a:t>
            </a:r>
            <a:endParaRPr sz="1867" b="0" i="0" u="none" strike="noStrike" cap="none">
              <a:solidFill>
                <a:srgbClr val="000000"/>
              </a:solidFill>
              <a:latin typeface="Arial"/>
              <a:ea typeface="Arial"/>
              <a:cs typeface="Arial"/>
              <a:sym typeface="Arial"/>
            </a:endParaRPr>
          </a:p>
        </p:txBody>
      </p:sp>
      <p:sp>
        <p:nvSpPr>
          <p:cNvPr id="203" name="Google Shape;203;p20"/>
          <p:cNvSpPr txBox="1">
            <a:spLocks noGrp="1"/>
          </p:cNvSpPr>
          <p:nvPr>
            <p:ph type="body" idx="3"/>
          </p:nvPr>
        </p:nvSpPr>
        <p:spPr>
          <a:xfrm>
            <a:off x="304800" y="2218233"/>
            <a:ext cx="5477200" cy="4219200"/>
          </a:xfrm>
          <a:prstGeom prst="rect">
            <a:avLst/>
          </a:prstGeom>
          <a:noFill/>
          <a:ln>
            <a:noFill/>
          </a:ln>
        </p:spPr>
        <p:txBody>
          <a:bodyPr spcFirstLastPara="1" wrap="square" lIns="121900" tIns="121900" rIns="121900" bIns="121900" anchor="t" anchorCtr="0">
            <a:normAutofit/>
          </a:bodyPr>
          <a:lstStyle/>
          <a:p>
            <a:pPr marL="609585" marR="0" lvl="0" indent="-516454" algn="l" rtl="0">
              <a:lnSpc>
                <a:spcPct val="150000"/>
              </a:lnSpc>
              <a:spcBef>
                <a:spcPts val="0"/>
              </a:spcBef>
              <a:spcAft>
                <a:spcPts val="0"/>
              </a:spcAft>
              <a:buClr>
                <a:srgbClr val="000000"/>
              </a:buClr>
              <a:buSzPts val="2500"/>
              <a:buFont typeface="Arial"/>
              <a:buChar char="❏"/>
            </a:pPr>
            <a:r>
              <a:rPr lang="en" sz="1867" b="0" i="0" u="none" strike="noStrike" cap="none">
                <a:solidFill>
                  <a:srgbClr val="000000"/>
                </a:solidFill>
                <a:latin typeface="Arial"/>
                <a:ea typeface="Arial"/>
                <a:cs typeface="Arial"/>
                <a:sym typeface="Arial"/>
              </a:rPr>
              <a:t>Grades</a:t>
            </a:r>
            <a:endParaRPr sz="1867" b="0" i="0" u="none" strike="noStrike" cap="none">
              <a:solidFill>
                <a:srgbClr val="000000"/>
              </a:solidFill>
              <a:latin typeface="Arial"/>
              <a:ea typeface="Arial"/>
              <a:cs typeface="Arial"/>
              <a:sym typeface="Arial"/>
            </a:endParaRPr>
          </a:p>
          <a:p>
            <a:pPr marL="609585" marR="0" lvl="0" indent="-516454" algn="l" rtl="0">
              <a:lnSpc>
                <a:spcPct val="150000"/>
              </a:lnSpc>
              <a:spcBef>
                <a:spcPts val="0"/>
              </a:spcBef>
              <a:spcAft>
                <a:spcPts val="0"/>
              </a:spcAft>
              <a:buClr>
                <a:srgbClr val="000000"/>
              </a:buClr>
              <a:buSzPts val="2500"/>
              <a:buFont typeface="Arial"/>
              <a:buChar char="❏"/>
            </a:pPr>
            <a:r>
              <a:rPr lang="en" sz="1867" b="0" i="0" u="none" strike="noStrike" cap="none">
                <a:solidFill>
                  <a:srgbClr val="000000"/>
                </a:solidFill>
                <a:latin typeface="Arial"/>
                <a:ea typeface="Arial"/>
                <a:cs typeface="Arial"/>
                <a:sym typeface="Arial"/>
              </a:rPr>
              <a:t>High academic achievement</a:t>
            </a:r>
            <a:endParaRPr sz="1867" b="0" i="0" u="none" strike="noStrike" cap="none">
              <a:solidFill>
                <a:srgbClr val="000000"/>
              </a:solidFill>
              <a:latin typeface="Arial"/>
              <a:ea typeface="Arial"/>
              <a:cs typeface="Arial"/>
              <a:sym typeface="Arial"/>
            </a:endParaRPr>
          </a:p>
          <a:p>
            <a:pPr marL="609585" marR="0" lvl="0" indent="-516454" algn="l" rtl="0">
              <a:lnSpc>
                <a:spcPct val="150000"/>
              </a:lnSpc>
              <a:spcBef>
                <a:spcPts val="0"/>
              </a:spcBef>
              <a:spcAft>
                <a:spcPts val="0"/>
              </a:spcAft>
              <a:buClr>
                <a:srgbClr val="000000"/>
              </a:buClr>
              <a:buSzPts val="2500"/>
              <a:buFont typeface="Arial"/>
              <a:buChar char="❏"/>
            </a:pPr>
            <a:r>
              <a:rPr lang="en" sz="1867" b="0" i="0" u="none" strike="noStrike" cap="none">
                <a:solidFill>
                  <a:srgbClr val="000000"/>
                </a:solidFill>
                <a:latin typeface="Arial"/>
                <a:ea typeface="Arial"/>
                <a:cs typeface="Arial"/>
                <a:sym typeface="Arial"/>
              </a:rPr>
              <a:t>Retention</a:t>
            </a:r>
            <a:endParaRPr sz="1867" b="0" i="0" u="none" strike="noStrike" cap="none">
              <a:solidFill>
                <a:srgbClr val="000000"/>
              </a:solidFill>
              <a:latin typeface="Arial"/>
              <a:ea typeface="Arial"/>
              <a:cs typeface="Arial"/>
              <a:sym typeface="Arial"/>
            </a:endParaRPr>
          </a:p>
          <a:p>
            <a:pPr marL="609585" marR="0" lvl="0" indent="-516454" algn="l" rtl="0">
              <a:lnSpc>
                <a:spcPct val="150000"/>
              </a:lnSpc>
              <a:spcBef>
                <a:spcPts val="0"/>
              </a:spcBef>
              <a:spcAft>
                <a:spcPts val="0"/>
              </a:spcAft>
              <a:buClr>
                <a:srgbClr val="000000"/>
              </a:buClr>
              <a:buSzPts val="2500"/>
              <a:buFont typeface="Arial"/>
              <a:buChar char="❏"/>
            </a:pPr>
            <a:r>
              <a:rPr lang="en" sz="1867" b="0" i="0" u="none" strike="noStrike" cap="none">
                <a:solidFill>
                  <a:srgbClr val="000000"/>
                </a:solidFill>
                <a:latin typeface="Arial"/>
                <a:ea typeface="Arial"/>
                <a:cs typeface="Arial"/>
                <a:sym typeface="Arial"/>
              </a:rPr>
              <a:t>Graduation rates</a:t>
            </a:r>
            <a:endParaRPr sz="1867" b="0" i="0" u="none" strike="noStrike" cap="none">
              <a:solidFill>
                <a:srgbClr val="000000"/>
              </a:solidFill>
              <a:latin typeface="Arial"/>
              <a:ea typeface="Arial"/>
              <a:cs typeface="Arial"/>
              <a:sym typeface="Arial"/>
            </a:endParaRPr>
          </a:p>
          <a:p>
            <a:pPr marL="609585" marR="0" lvl="0" indent="-516454" algn="l" rtl="0">
              <a:lnSpc>
                <a:spcPct val="150000"/>
              </a:lnSpc>
              <a:spcBef>
                <a:spcPts val="0"/>
              </a:spcBef>
              <a:spcAft>
                <a:spcPts val="0"/>
              </a:spcAft>
              <a:buClr>
                <a:srgbClr val="000000"/>
              </a:buClr>
              <a:buSzPts val="2500"/>
              <a:buFont typeface="Arial"/>
              <a:buChar char="❏"/>
            </a:pPr>
            <a:r>
              <a:rPr lang="en" sz="1867" b="0" i="0" u="none" strike="noStrike" cap="none">
                <a:solidFill>
                  <a:srgbClr val="000000"/>
                </a:solidFill>
                <a:latin typeface="Arial"/>
                <a:ea typeface="Arial"/>
                <a:cs typeface="Arial"/>
                <a:sym typeface="Arial"/>
              </a:rPr>
              <a:t>Career outcomes</a:t>
            </a:r>
            <a:endParaRPr sz="1867" b="0" i="0" u="none" strike="noStrike" cap="none">
              <a:solidFill>
                <a:srgbClr val="000000"/>
              </a:solidFill>
              <a:latin typeface="Arial"/>
              <a:ea typeface="Arial"/>
              <a:cs typeface="Arial"/>
              <a:sym typeface="Arial"/>
            </a:endParaRPr>
          </a:p>
        </p:txBody>
      </p:sp>
      <p:sp>
        <p:nvSpPr>
          <p:cNvPr id="204" name="Google Shape;204;p20"/>
          <p:cNvSpPr txBox="1">
            <a:spLocks noGrp="1"/>
          </p:cNvSpPr>
          <p:nvPr>
            <p:ph type="subTitle" idx="4"/>
          </p:nvPr>
        </p:nvSpPr>
        <p:spPr>
          <a:xfrm>
            <a:off x="5647967" y="1421100"/>
            <a:ext cx="51924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Expanded Definition</a:t>
            </a:r>
            <a:endParaRPr sz="1867" b="0" i="0" u="none" strike="noStrike" cap="none">
              <a:solidFill>
                <a:srgbClr val="000000"/>
              </a:solidFill>
              <a:latin typeface="Arial"/>
              <a:ea typeface="Arial"/>
              <a:cs typeface="Arial"/>
              <a:sym typeface="Arial"/>
            </a:endParaRPr>
          </a:p>
        </p:txBody>
      </p:sp>
      <p:sp>
        <p:nvSpPr>
          <p:cNvPr id="205" name="Google Shape;205;p20"/>
          <p:cNvSpPr txBox="1"/>
          <p:nvPr/>
        </p:nvSpPr>
        <p:spPr>
          <a:xfrm>
            <a:off x="5648067" y="2218233"/>
            <a:ext cx="5192400" cy="4219200"/>
          </a:xfrm>
          <a:prstGeom prst="rect">
            <a:avLst/>
          </a:prstGeom>
          <a:noFill/>
          <a:ln>
            <a:noFill/>
          </a:ln>
        </p:spPr>
        <p:txBody>
          <a:bodyPr spcFirstLastPara="1" wrap="square" lIns="121900" tIns="121900" rIns="121900" bIns="121900" anchor="t" anchorCtr="0">
            <a:normAutofit/>
          </a:bodyPr>
          <a:lstStyle/>
          <a:p>
            <a:pPr marL="609585" marR="0" lvl="0" indent="-516454" algn="l" rtl="0">
              <a:lnSpc>
                <a:spcPct val="115000"/>
              </a:lnSpc>
              <a:spcBef>
                <a:spcPts val="0"/>
              </a:spcBef>
              <a:spcAft>
                <a:spcPts val="0"/>
              </a:spcAft>
              <a:buClr>
                <a:srgbClr val="003B49"/>
              </a:buClr>
              <a:buSzPts val="2500"/>
              <a:buFont typeface="Dosis"/>
              <a:buChar char="❏"/>
            </a:pPr>
            <a:r>
              <a:rPr lang="en" sz="3333" b="1" i="0" u="none" strike="noStrike" cap="none">
                <a:solidFill>
                  <a:srgbClr val="003B49"/>
                </a:solidFill>
                <a:latin typeface="Dosis"/>
                <a:ea typeface="Dosis"/>
                <a:cs typeface="Dosis"/>
                <a:sym typeface="Dosis"/>
              </a:rPr>
              <a:t>Well-being</a:t>
            </a:r>
            <a:r>
              <a:rPr lang="en" sz="3333" b="0" i="0" u="none" strike="noStrike" cap="none">
                <a:solidFill>
                  <a:srgbClr val="003B49"/>
                </a:solidFill>
                <a:latin typeface="Dosis"/>
                <a:ea typeface="Dosis"/>
                <a:cs typeface="Dosis"/>
                <a:sym typeface="Dosis"/>
              </a:rPr>
              <a:t> of campus community members</a:t>
            </a:r>
            <a:endParaRPr sz="133" b="0" i="0" u="none" strike="noStrike" cap="none">
              <a:solidFill>
                <a:srgbClr val="003B49"/>
              </a:solidFill>
              <a:latin typeface="Dosis"/>
              <a:ea typeface="Dosis"/>
              <a:cs typeface="Dosis"/>
              <a:sym typeface="Dosis"/>
            </a:endParaRPr>
          </a:p>
          <a:p>
            <a:pPr marL="609585" marR="0" lvl="0" indent="-516454" algn="l" rtl="0">
              <a:lnSpc>
                <a:spcPct val="115000"/>
              </a:lnSpc>
              <a:spcBef>
                <a:spcPts val="0"/>
              </a:spcBef>
              <a:spcAft>
                <a:spcPts val="0"/>
              </a:spcAft>
              <a:buClr>
                <a:srgbClr val="003B49"/>
              </a:buClr>
              <a:buSzPts val="2500"/>
              <a:buFont typeface="Dosis"/>
              <a:buChar char="❏"/>
            </a:pPr>
            <a:r>
              <a:rPr lang="en" sz="3333" b="1" i="0" u="none" strike="noStrike" cap="none">
                <a:solidFill>
                  <a:srgbClr val="003B49"/>
                </a:solidFill>
                <a:latin typeface="Dosis"/>
                <a:ea typeface="Dosis"/>
                <a:cs typeface="Dosis"/>
                <a:sym typeface="Dosis"/>
              </a:rPr>
              <a:t>Inclusion</a:t>
            </a:r>
            <a:r>
              <a:rPr lang="en" sz="3333" b="0" i="0" u="none" strike="noStrike" cap="none">
                <a:solidFill>
                  <a:srgbClr val="003B49"/>
                </a:solidFill>
                <a:latin typeface="Dosis"/>
                <a:ea typeface="Dosis"/>
                <a:cs typeface="Dosis"/>
                <a:sym typeface="Dosis"/>
              </a:rPr>
              <a:t> in all aspects of university life</a:t>
            </a:r>
            <a:endParaRPr sz="3333" b="0" i="0" u="none" strike="noStrike" cap="none">
              <a:solidFill>
                <a:srgbClr val="003B49"/>
              </a:solidFill>
              <a:latin typeface="Dosis"/>
              <a:ea typeface="Dosis"/>
              <a:cs typeface="Dosis"/>
              <a:sym typeface="Dosis"/>
            </a:endParaRPr>
          </a:p>
          <a:p>
            <a:pPr marL="609585" marR="0" lvl="0" indent="-516454" algn="l" rtl="0">
              <a:lnSpc>
                <a:spcPct val="115000"/>
              </a:lnSpc>
              <a:spcBef>
                <a:spcPts val="0"/>
              </a:spcBef>
              <a:spcAft>
                <a:spcPts val="0"/>
              </a:spcAft>
              <a:buClr>
                <a:srgbClr val="003B49"/>
              </a:buClr>
              <a:buSzPts val="2500"/>
              <a:buFont typeface="Dosis"/>
              <a:buChar char="❏"/>
            </a:pPr>
            <a:r>
              <a:rPr lang="en" sz="3333" b="1" i="0" u="none" strike="noStrike" cap="none">
                <a:solidFill>
                  <a:srgbClr val="003B49"/>
                </a:solidFill>
                <a:latin typeface="Dosis"/>
                <a:ea typeface="Dosis"/>
                <a:cs typeface="Dosis"/>
                <a:sym typeface="Dosis"/>
              </a:rPr>
              <a:t>Safety</a:t>
            </a:r>
            <a:r>
              <a:rPr lang="en" sz="3333" b="0" i="0" u="none" strike="noStrike" cap="none">
                <a:solidFill>
                  <a:srgbClr val="003B49"/>
                </a:solidFill>
                <a:latin typeface="Dosis"/>
                <a:ea typeface="Dosis"/>
                <a:cs typeface="Dosis"/>
                <a:sym typeface="Dosis"/>
              </a:rPr>
              <a:t> of all </a:t>
            </a:r>
            <a:endParaRPr sz="3333" b="0" i="0" u="none" strike="noStrike" cap="none">
              <a:solidFill>
                <a:srgbClr val="003B49"/>
              </a:solidFill>
              <a:latin typeface="Dosis"/>
              <a:ea typeface="Dosis"/>
              <a:cs typeface="Dosis"/>
              <a:sym typeface="Dosi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4800" b="1" i="0" u="none" strike="noStrike" cap="none">
                <a:solidFill>
                  <a:srgbClr val="000000"/>
                </a:solidFill>
                <a:latin typeface="Libre Franklin"/>
                <a:ea typeface="Libre Franklin"/>
                <a:cs typeface="Libre Franklin"/>
                <a:sym typeface="Libre Franklin"/>
              </a:rPr>
              <a:t>Health and Well-Being Committee</a:t>
            </a:r>
            <a:endParaRPr sz="4800" b="1" i="0" u="none" strike="noStrike" cap="none">
              <a:solidFill>
                <a:srgbClr val="000000"/>
              </a:solidFill>
              <a:latin typeface="Libre Franklin"/>
              <a:ea typeface="Libre Franklin"/>
              <a:cs typeface="Libre Franklin"/>
              <a:sym typeface="Libre Franklin"/>
            </a:endParaRPr>
          </a:p>
        </p:txBody>
      </p:sp>
      <p:sp>
        <p:nvSpPr>
          <p:cNvPr id="211" name="Google Shape;211;p21"/>
          <p:cNvSpPr txBox="1">
            <a:spLocks noGrp="1"/>
          </p:cNvSpPr>
          <p:nvPr>
            <p:ph type="subTitle" idx="1"/>
          </p:nvPr>
        </p:nvSpPr>
        <p:spPr>
          <a:xfrm>
            <a:off x="304700" y="1421100"/>
            <a:ext cx="3727600" cy="728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1600"/>
              </a:spcAft>
              <a:buClr>
                <a:srgbClr val="000000"/>
              </a:buClr>
              <a:buSzPts val="770"/>
              <a:buFont typeface="Arial"/>
              <a:buNone/>
            </a:pPr>
            <a:r>
              <a:rPr lang="en" sz="3200" b="0" i="0" u="none" strike="noStrike" cap="none">
                <a:solidFill>
                  <a:srgbClr val="31EAFE"/>
                </a:solidFill>
                <a:latin typeface="Arial"/>
                <a:ea typeface="Arial"/>
                <a:cs typeface="Arial"/>
                <a:sym typeface="Arial"/>
              </a:rPr>
              <a:t>Primary Purpose</a:t>
            </a:r>
            <a:endParaRPr sz="3200" b="0" i="0" u="none" strike="noStrike" cap="none">
              <a:solidFill>
                <a:srgbClr val="31EAFE"/>
              </a:solidFill>
              <a:latin typeface="Arial"/>
              <a:ea typeface="Arial"/>
              <a:cs typeface="Arial"/>
              <a:sym typeface="Arial"/>
            </a:endParaRPr>
          </a:p>
        </p:txBody>
      </p:sp>
      <p:sp>
        <p:nvSpPr>
          <p:cNvPr id="212" name="Google Shape;212;p21"/>
          <p:cNvSpPr txBox="1">
            <a:spLocks noGrp="1"/>
          </p:cNvSpPr>
          <p:nvPr>
            <p:ph type="body" idx="3"/>
          </p:nvPr>
        </p:nvSpPr>
        <p:spPr>
          <a:xfrm>
            <a:off x="304800" y="2175900"/>
            <a:ext cx="3336800" cy="4219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800" b="0" i="0" u="none" strike="noStrike" cap="none">
                <a:solidFill>
                  <a:srgbClr val="000000"/>
                </a:solidFill>
                <a:latin typeface="Arial"/>
                <a:ea typeface="Arial"/>
                <a:cs typeface="Arial"/>
                <a:sym typeface="Arial"/>
              </a:rPr>
              <a:t>Strengthen mental health</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333"/>
              </a:spcBef>
              <a:spcAft>
                <a:spcPts val="0"/>
              </a:spcAft>
              <a:buClr>
                <a:srgbClr val="000000"/>
              </a:buClr>
              <a:buSzPts val="2500"/>
              <a:buFont typeface="Arial"/>
              <a:buNone/>
            </a:pPr>
            <a:r>
              <a:rPr lang="en" sz="2800" b="0" i="0" u="none" strike="noStrike" cap="none">
                <a:solidFill>
                  <a:srgbClr val="000000"/>
                </a:solidFill>
                <a:latin typeface="Arial"/>
                <a:ea typeface="Arial"/>
                <a:cs typeface="Arial"/>
                <a:sym typeface="Arial"/>
              </a:rPr>
              <a:t>Reduce student suicide</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333"/>
              </a:spcBef>
              <a:spcAft>
                <a:spcPts val="1333"/>
              </a:spcAft>
              <a:buClr>
                <a:srgbClr val="000000"/>
              </a:buClr>
              <a:buSzPts val="2500"/>
              <a:buFont typeface="Arial"/>
              <a:buNone/>
            </a:pPr>
            <a:r>
              <a:rPr lang="en" sz="2800" b="0" i="0" u="none" strike="noStrike" cap="none">
                <a:solidFill>
                  <a:srgbClr val="000000"/>
                </a:solidFill>
                <a:latin typeface="Arial"/>
                <a:ea typeface="Arial"/>
                <a:cs typeface="Arial"/>
                <a:sym typeface="Arial"/>
              </a:rPr>
              <a:t>Reduce substance misuse</a:t>
            </a:r>
            <a:endParaRPr sz="2800" b="0" i="0" u="none" strike="noStrike" cap="none">
              <a:solidFill>
                <a:srgbClr val="000000"/>
              </a:solidFill>
              <a:latin typeface="Arial"/>
              <a:ea typeface="Arial"/>
              <a:cs typeface="Arial"/>
              <a:sym typeface="Arial"/>
            </a:endParaRPr>
          </a:p>
        </p:txBody>
      </p:sp>
      <p:sp>
        <p:nvSpPr>
          <p:cNvPr id="213" name="Google Shape;213;p21"/>
          <p:cNvSpPr txBox="1">
            <a:spLocks noGrp="1"/>
          </p:cNvSpPr>
          <p:nvPr>
            <p:ph type="body" idx="5"/>
          </p:nvPr>
        </p:nvSpPr>
        <p:spPr>
          <a:xfrm>
            <a:off x="7674200" y="2175900"/>
            <a:ext cx="3336800" cy="4219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800" b="0" i="0" u="none" strike="noStrike" cap="none">
                <a:solidFill>
                  <a:srgbClr val="000000"/>
                </a:solidFill>
                <a:latin typeface="Arial"/>
                <a:ea typeface="Arial"/>
                <a:cs typeface="Arial"/>
                <a:sym typeface="Arial"/>
              </a:rPr>
              <a:t>Improved well-being and belonging</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500"/>
              <a:buFont typeface="Arial"/>
              <a:buNone/>
            </a:pPr>
            <a:r>
              <a:rPr lang="en" sz="2800" b="0" i="0" u="none" strike="noStrike" cap="none">
                <a:solidFill>
                  <a:srgbClr val="000000"/>
                </a:solidFill>
                <a:latin typeface="Arial"/>
                <a:ea typeface="Arial"/>
                <a:cs typeface="Arial"/>
                <a:sym typeface="Arial"/>
              </a:rPr>
              <a:t>Improved retention rates</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1600"/>
              </a:spcAft>
              <a:buClr>
                <a:srgbClr val="000000"/>
              </a:buClr>
              <a:buSzPts val="2500"/>
              <a:buFont typeface="Arial"/>
              <a:buNone/>
            </a:pPr>
            <a:r>
              <a:rPr lang="en" sz="2800" b="0" i="0" u="none" strike="noStrike" cap="none">
                <a:solidFill>
                  <a:srgbClr val="000000"/>
                </a:solidFill>
                <a:latin typeface="Arial"/>
                <a:ea typeface="Arial"/>
                <a:cs typeface="Arial"/>
                <a:sym typeface="Arial"/>
              </a:rPr>
              <a:t>Improved student success</a:t>
            </a:r>
            <a:endParaRPr sz="2800" b="0" i="0" u="none" strike="noStrike" cap="none">
              <a:solidFill>
                <a:srgbClr val="000000"/>
              </a:solidFill>
              <a:latin typeface="Arial"/>
              <a:ea typeface="Arial"/>
              <a:cs typeface="Arial"/>
              <a:sym typeface="Arial"/>
            </a:endParaRPr>
          </a:p>
        </p:txBody>
      </p:sp>
      <p:pic>
        <p:nvPicPr>
          <p:cNvPr id="214" name="Google Shape;214;p21"/>
          <p:cNvPicPr preferRelativeResize="0"/>
          <p:nvPr/>
        </p:nvPicPr>
        <p:blipFill rotWithShape="1">
          <a:blip r:embed="rId3">
            <a:alphaModFix/>
          </a:blip>
          <a:srcRect/>
          <a:stretch/>
        </p:blipFill>
        <p:spPr>
          <a:xfrm>
            <a:off x="3438384" y="1972711"/>
            <a:ext cx="4122267" cy="3965821"/>
          </a:xfrm>
          <a:prstGeom prst="rect">
            <a:avLst/>
          </a:prstGeom>
          <a:noFill/>
          <a:ln>
            <a:noFill/>
          </a:ln>
        </p:spPr>
      </p:pic>
      <p:sp>
        <p:nvSpPr>
          <p:cNvPr id="215" name="Google Shape;215;p21"/>
          <p:cNvSpPr txBox="1">
            <a:spLocks noGrp="1"/>
          </p:cNvSpPr>
          <p:nvPr>
            <p:ph type="subTitle" idx="4"/>
          </p:nvPr>
        </p:nvSpPr>
        <p:spPr>
          <a:xfrm>
            <a:off x="7560651" y="1421100"/>
            <a:ext cx="3279716" cy="959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rgbClr val="2DCCD3"/>
              </a:buClr>
              <a:buSzPts val="3000"/>
              <a:buFont typeface="Nunito"/>
              <a:buNone/>
            </a:pPr>
            <a:r>
              <a:rPr lang="en" sz="3200">
                <a:solidFill>
                  <a:srgbClr val="31EAFE"/>
                </a:solidFill>
              </a:rPr>
              <a:t>Outcomes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2"/>
          <p:cNvSpPr txBox="1">
            <a:spLocks noGrp="1"/>
          </p:cNvSpPr>
          <p:nvPr>
            <p:ph type="body" idx="5"/>
          </p:nvPr>
        </p:nvSpPr>
        <p:spPr>
          <a:xfrm>
            <a:off x="566467" y="1678333"/>
            <a:ext cx="10274000" cy="4759200"/>
          </a:xfrm>
          <a:prstGeom prst="rect">
            <a:avLst/>
          </a:prstGeom>
          <a:noFill/>
          <a:ln>
            <a:noFill/>
          </a:ln>
        </p:spPr>
        <p:txBody>
          <a:bodyPr spcFirstLastPara="1" wrap="square" lIns="121900" tIns="121900" rIns="121900" bIns="121900" anchor="t" anchorCtr="0">
            <a:normAutofit lnSpcReduction="10000"/>
          </a:bodyPr>
          <a:lstStyle/>
          <a:p>
            <a:pPr marL="0" marR="0" lvl="0" indent="0" algn="l" rtl="0">
              <a:lnSpc>
                <a:spcPct val="100000"/>
              </a:lnSpc>
              <a:spcBef>
                <a:spcPts val="0"/>
              </a:spcBef>
              <a:spcAft>
                <a:spcPts val="0"/>
              </a:spcAft>
              <a:buClr>
                <a:srgbClr val="000000"/>
              </a:buClr>
              <a:buSzPts val="2500"/>
              <a:buFont typeface="Arial"/>
              <a:buNone/>
            </a:pPr>
            <a:r>
              <a:rPr lang="en" sz="3200" b="0" i="0" u="none" strike="noStrike" cap="none">
                <a:solidFill>
                  <a:srgbClr val="003B49"/>
                </a:solidFill>
                <a:latin typeface="Arial"/>
                <a:ea typeface="Arial"/>
                <a:cs typeface="Arial"/>
                <a:sym typeface="Arial"/>
              </a:rPr>
              <a:t>“We must not lose sight of faculty members’ primary responsibility to students: effective teaching that leads to meaningful learning. Faculty are experts in their disciplines and, for most, mental health is not their field. Although faculty cannot (and should not) be expected to replace the role of mental health professionals, they can take action as helpers, not clinicians, to support struggling students.”</a:t>
            </a:r>
            <a:endParaRPr sz="3200" b="0" i="0" u="none" strike="noStrike" cap="none">
              <a:solidFill>
                <a:srgbClr val="003B49"/>
              </a:solidFill>
              <a:latin typeface="Arial"/>
              <a:ea typeface="Arial"/>
              <a:cs typeface="Arial"/>
              <a:sym typeface="Arial"/>
            </a:endParaRPr>
          </a:p>
          <a:p>
            <a:pPr marL="0" marR="0" lvl="0" indent="0" algn="r" rtl="0">
              <a:lnSpc>
                <a:spcPct val="100000"/>
              </a:lnSpc>
              <a:spcBef>
                <a:spcPts val="1600"/>
              </a:spcBef>
              <a:spcAft>
                <a:spcPts val="1600"/>
              </a:spcAft>
              <a:buClr>
                <a:srgbClr val="000000"/>
              </a:buClr>
              <a:buSzPts val="2500"/>
              <a:buFont typeface="Arial"/>
              <a:buNone/>
            </a:pPr>
            <a:r>
              <a:rPr lang="en" sz="3200" b="0" i="0" u="none" strike="noStrike" cap="none">
                <a:solidFill>
                  <a:srgbClr val="003B49"/>
                </a:solidFill>
                <a:latin typeface="Arial"/>
                <a:ea typeface="Arial"/>
                <a:cs typeface="Arial"/>
                <a:sym typeface="Arial"/>
              </a:rPr>
              <a:t>Association for College and University Educators</a:t>
            </a:r>
            <a:endParaRPr sz="3200" b="0" i="0" u="none" strike="noStrike" cap="none">
              <a:solidFill>
                <a:srgbClr val="003B49"/>
              </a:solidFill>
              <a:latin typeface="Arial"/>
              <a:ea typeface="Arial"/>
              <a:cs typeface="Arial"/>
              <a:sym typeface="Arial"/>
            </a:endParaRPr>
          </a:p>
        </p:txBody>
      </p:sp>
      <p:sp>
        <p:nvSpPr>
          <p:cNvPr id="221" name="Google Shape;221;p22"/>
          <p:cNvSpPr txBox="1"/>
          <p:nvPr/>
        </p:nvSpPr>
        <p:spPr>
          <a:xfrm>
            <a:off x="341400" y="391600"/>
            <a:ext cx="10623200" cy="940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chemeClr val="dk1"/>
              </a:buClr>
              <a:buSzPts val="990"/>
              <a:buFont typeface="Arial"/>
              <a:buNone/>
            </a:pPr>
            <a:r>
              <a:rPr lang="en" sz="4507" b="1" i="0" u="none" strike="noStrike" cap="none">
                <a:solidFill>
                  <a:schemeClr val="dk1"/>
                </a:solidFill>
                <a:latin typeface="Libre Franklin"/>
                <a:ea typeface="Libre Franklin"/>
                <a:cs typeface="Libre Franklin"/>
                <a:sym typeface="Libre Franklin"/>
              </a:rPr>
              <a:t>Role of Faculty in Student Well-Being</a:t>
            </a:r>
            <a:endParaRPr sz="3333"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52"/>
              <a:buFont typeface="Arial"/>
              <a:buNone/>
            </a:pPr>
            <a:r>
              <a:rPr lang="en" sz="5400" b="1" i="0" u="none" strike="noStrike" cap="none">
                <a:solidFill>
                  <a:srgbClr val="000000"/>
                </a:solidFill>
                <a:latin typeface="Libre Franklin"/>
                <a:ea typeface="Libre Franklin"/>
                <a:cs typeface="Libre Franklin"/>
                <a:sym typeface="Libre Franklin"/>
              </a:rPr>
              <a:t>Health and Well-Being Data</a:t>
            </a:r>
            <a:endParaRPr sz="5400" b="1" i="0" u="none" strike="noStrike" cap="none">
              <a:solidFill>
                <a:srgbClr val="000000"/>
              </a:solidFill>
              <a:latin typeface="Libre Franklin"/>
              <a:ea typeface="Libre Franklin"/>
              <a:cs typeface="Libre Franklin"/>
              <a:sym typeface="Libre Franklin"/>
            </a:endParaRPr>
          </a:p>
        </p:txBody>
      </p:sp>
      <p:sp>
        <p:nvSpPr>
          <p:cNvPr id="227" name="Google Shape;227;p23"/>
          <p:cNvSpPr txBox="1"/>
          <p:nvPr/>
        </p:nvSpPr>
        <p:spPr>
          <a:xfrm>
            <a:off x="304700" y="1421100"/>
            <a:ext cx="5192400" cy="959200"/>
          </a:xfrm>
          <a:prstGeom prst="rect">
            <a:avLst/>
          </a:prstGeom>
          <a:noFill/>
          <a:ln>
            <a:noFill/>
          </a:ln>
        </p:spPr>
        <p:txBody>
          <a:bodyPr spcFirstLastPara="1" wrap="square" lIns="121900" tIns="121900" rIns="121900" bIns="121900" anchor="t" anchorCtr="0">
            <a:normAutofit fontScale="85000" lnSpcReduction="20000"/>
          </a:bodyPr>
          <a:lstStyle/>
          <a:p>
            <a:pPr marL="0" marR="0" lvl="0" indent="0" algn="l" rtl="0">
              <a:lnSpc>
                <a:spcPct val="115000"/>
              </a:lnSpc>
              <a:spcBef>
                <a:spcPts val="0"/>
              </a:spcBef>
              <a:spcAft>
                <a:spcPts val="1600"/>
              </a:spcAft>
              <a:buClr>
                <a:srgbClr val="000000"/>
              </a:buClr>
              <a:buSzPct val="100000"/>
              <a:buFont typeface="Arial"/>
              <a:buNone/>
            </a:pPr>
            <a:r>
              <a:rPr lang="en" sz="4000" b="0" i="0" u="none" strike="noStrike" cap="none">
                <a:solidFill>
                  <a:srgbClr val="2DCCD3"/>
                </a:solidFill>
                <a:latin typeface="Nunito"/>
                <a:ea typeface="Nunito"/>
                <a:cs typeface="Nunito"/>
                <a:sym typeface="Nunito"/>
              </a:rPr>
              <a:t>Mental Health Concerns</a:t>
            </a:r>
            <a:endParaRPr sz="4000" b="0" i="0" u="none" strike="noStrike" cap="none">
              <a:solidFill>
                <a:srgbClr val="2DCCD3"/>
              </a:solidFill>
              <a:latin typeface="Nunito"/>
              <a:ea typeface="Nunito"/>
              <a:cs typeface="Nunito"/>
              <a:sym typeface="Nunito"/>
            </a:endParaRPr>
          </a:p>
        </p:txBody>
      </p:sp>
      <p:sp>
        <p:nvSpPr>
          <p:cNvPr id="228" name="Google Shape;228;p23"/>
          <p:cNvSpPr txBox="1"/>
          <p:nvPr/>
        </p:nvSpPr>
        <p:spPr>
          <a:xfrm>
            <a:off x="304800" y="2218233"/>
            <a:ext cx="5192400" cy="421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3B49"/>
                </a:solidFill>
                <a:latin typeface="Dosis"/>
                <a:ea typeface="Dosis"/>
                <a:cs typeface="Dosis"/>
                <a:sym typeface="Dosis"/>
              </a:rPr>
              <a:t>Main mental health concerns:</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0"/>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Major Depression: 56% </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0"/>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Anxiety: 63%</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0"/>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Chronic Sleep Concerns: 26%</a:t>
            </a:r>
            <a:endParaRPr sz="3333" b="0" i="0" u="none" strike="noStrike" cap="none">
              <a:solidFill>
                <a:srgbClr val="003B49"/>
              </a:solidFill>
              <a:latin typeface="Dosis"/>
              <a:ea typeface="Dosis"/>
              <a:cs typeface="Dosis"/>
              <a:sym typeface="Dosis"/>
            </a:endParaRPr>
          </a:p>
        </p:txBody>
      </p:sp>
      <p:sp>
        <p:nvSpPr>
          <p:cNvPr id="229" name="Google Shape;229;p23"/>
          <p:cNvSpPr txBox="1"/>
          <p:nvPr/>
        </p:nvSpPr>
        <p:spPr>
          <a:xfrm>
            <a:off x="5647967" y="1421100"/>
            <a:ext cx="5192400" cy="959200"/>
          </a:xfrm>
          <a:prstGeom prst="rect">
            <a:avLst/>
          </a:prstGeom>
          <a:noFill/>
          <a:ln>
            <a:noFill/>
          </a:ln>
        </p:spPr>
        <p:txBody>
          <a:bodyPr spcFirstLastPara="1" wrap="square" lIns="121900" tIns="121900" rIns="121900" bIns="121900" anchor="t" anchorCtr="0">
            <a:normAutofit fontScale="92500" lnSpcReduction="10000"/>
          </a:bodyPr>
          <a:lstStyle/>
          <a:p>
            <a:pPr marL="0" marR="0" lvl="0" indent="0" algn="l" rtl="0">
              <a:lnSpc>
                <a:spcPct val="115000"/>
              </a:lnSpc>
              <a:spcBef>
                <a:spcPts val="0"/>
              </a:spcBef>
              <a:spcAft>
                <a:spcPts val="1600"/>
              </a:spcAft>
              <a:buClr>
                <a:srgbClr val="000000"/>
              </a:buClr>
              <a:buSzPct val="100000"/>
              <a:buFont typeface="Arial"/>
              <a:buNone/>
            </a:pPr>
            <a:r>
              <a:rPr lang="en" sz="3433" b="0" i="0" u="none" strike="noStrike" cap="none">
                <a:solidFill>
                  <a:srgbClr val="2DCCD3"/>
                </a:solidFill>
                <a:latin typeface="Nunito"/>
                <a:ea typeface="Nunito"/>
                <a:cs typeface="Nunito"/>
                <a:sym typeface="Nunito"/>
              </a:rPr>
              <a:t>Stress of S&amp;T Students</a:t>
            </a:r>
            <a:endParaRPr sz="3433" b="0" i="0" u="none" strike="noStrike" cap="none">
              <a:solidFill>
                <a:srgbClr val="2DCCD3"/>
              </a:solidFill>
              <a:latin typeface="Nunito"/>
              <a:ea typeface="Nunito"/>
              <a:cs typeface="Nunito"/>
              <a:sym typeface="Nunito"/>
            </a:endParaRPr>
          </a:p>
        </p:txBody>
      </p:sp>
      <p:sp>
        <p:nvSpPr>
          <p:cNvPr id="230" name="Google Shape;230;p23"/>
          <p:cNvSpPr txBox="1"/>
          <p:nvPr/>
        </p:nvSpPr>
        <p:spPr>
          <a:xfrm>
            <a:off x="5648067" y="2218233"/>
            <a:ext cx="5343200" cy="421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640"/>
              </a:spcBef>
              <a:spcAft>
                <a:spcPts val="0"/>
              </a:spcAft>
              <a:buClr>
                <a:srgbClr val="000000"/>
              </a:buClr>
              <a:buSzPts val="2800"/>
              <a:buFont typeface="Arial"/>
              <a:buNone/>
            </a:pPr>
            <a:r>
              <a:rPr lang="en" sz="2800" b="0" i="0" u="none" strike="noStrike" cap="none">
                <a:solidFill>
                  <a:srgbClr val="003B49"/>
                </a:solidFill>
                <a:latin typeface="Dosis"/>
                <a:ea typeface="Dosis"/>
                <a:cs typeface="Dosis"/>
                <a:sym typeface="Dosis"/>
              </a:rPr>
              <a:t>Main sources of stress:</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533"/>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School/Academics: 91%</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533"/>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Time Management: 51%</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533"/>
              </a:spcBef>
              <a:spcAft>
                <a:spcPts val="0"/>
              </a:spcAft>
              <a:buClr>
                <a:srgbClr val="003B49"/>
              </a:buClr>
              <a:buSzPts val="2100"/>
              <a:buFont typeface="Merriweather Sans"/>
              <a:buChar char="❏"/>
            </a:pPr>
            <a:r>
              <a:rPr lang="en" sz="2800" b="0" i="0" u="none" strike="noStrike" cap="none">
                <a:solidFill>
                  <a:srgbClr val="003B49"/>
                </a:solidFill>
                <a:latin typeface="Dosis"/>
                <a:ea typeface="Dosis"/>
                <a:cs typeface="Dosis"/>
                <a:sym typeface="Dosis"/>
              </a:rPr>
              <a:t>Future Plans: 44%</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533"/>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Mental Health Concerns: 37%</a:t>
            </a:r>
            <a:endParaRPr sz="2800" b="0" i="0" u="none" strike="noStrike" cap="none">
              <a:solidFill>
                <a:srgbClr val="003B49"/>
              </a:solidFill>
              <a:latin typeface="Dosis"/>
              <a:ea typeface="Dosis"/>
              <a:cs typeface="Dosis"/>
              <a:sym typeface="Dosis"/>
            </a:endParaRPr>
          </a:p>
          <a:p>
            <a:pPr marL="609585" marR="0" lvl="0" indent="-482588" algn="l" rtl="0">
              <a:lnSpc>
                <a:spcPct val="100000"/>
              </a:lnSpc>
              <a:spcBef>
                <a:spcPts val="533"/>
              </a:spcBef>
              <a:spcAft>
                <a:spcPts val="0"/>
              </a:spcAft>
              <a:buClr>
                <a:srgbClr val="003B49"/>
              </a:buClr>
              <a:buSzPts val="2100"/>
              <a:buFont typeface="Dosis"/>
              <a:buChar char="❏"/>
            </a:pPr>
            <a:r>
              <a:rPr lang="en" sz="2800" b="0" i="0" u="none" strike="noStrike" cap="none">
                <a:solidFill>
                  <a:srgbClr val="003B49"/>
                </a:solidFill>
                <a:latin typeface="Dosis"/>
                <a:ea typeface="Dosis"/>
                <a:cs typeface="Dosis"/>
                <a:sym typeface="Dosis"/>
              </a:rPr>
              <a:t>Lack of Friends/Loneliness: 22%</a:t>
            </a:r>
            <a:endParaRPr sz="2800" b="0" i="0" u="none" strike="noStrike" cap="none">
              <a:solidFill>
                <a:srgbClr val="003B49"/>
              </a:solidFill>
              <a:latin typeface="Dosis"/>
              <a:ea typeface="Dosis"/>
              <a:cs typeface="Dosis"/>
              <a:sym typeface="Dosis"/>
            </a:endParaRPr>
          </a:p>
          <a:p>
            <a:pPr marL="0" marR="0" lvl="0" indent="0" algn="l" rtl="0">
              <a:lnSpc>
                <a:spcPct val="115000"/>
              </a:lnSpc>
              <a:spcBef>
                <a:spcPts val="0"/>
              </a:spcBef>
              <a:spcAft>
                <a:spcPts val="1600"/>
              </a:spcAft>
              <a:buClr>
                <a:srgbClr val="000000"/>
              </a:buClr>
              <a:buSzPts val="3333"/>
              <a:buFont typeface="Arial"/>
              <a:buNone/>
            </a:pPr>
            <a:endParaRPr sz="3333" b="0" i="0" u="none" strike="noStrike" cap="none">
              <a:solidFill>
                <a:srgbClr val="003B49"/>
              </a:solidFill>
              <a:latin typeface="Dosis"/>
              <a:ea typeface="Dosis"/>
              <a:cs typeface="Dosis"/>
              <a:sym typeface="Dosis"/>
            </a:endParaRPr>
          </a:p>
        </p:txBody>
      </p:sp>
      <p:sp>
        <p:nvSpPr>
          <p:cNvPr id="231" name="Google Shape;231;p23"/>
          <p:cNvSpPr txBox="1"/>
          <p:nvPr/>
        </p:nvSpPr>
        <p:spPr>
          <a:xfrm>
            <a:off x="229300" y="6162200"/>
            <a:ext cx="2144000" cy="806800"/>
          </a:xfrm>
          <a:prstGeom prst="rect">
            <a:avLst/>
          </a:prstGeom>
          <a:noFill/>
          <a:ln>
            <a:noFill/>
          </a:ln>
        </p:spPr>
        <p:txBody>
          <a:bodyPr spcFirstLastPara="1" wrap="square" lIns="121900" tIns="121900" rIns="121900" bIns="121900" anchor="t" anchorCtr="0">
            <a:normAutofit fontScale="25000" lnSpcReduction="20000"/>
          </a:bodyPr>
          <a:lstStyle/>
          <a:p>
            <a:pPr marL="0" marR="0" lvl="0" indent="0" algn="l" rtl="0">
              <a:lnSpc>
                <a:spcPct val="115000"/>
              </a:lnSpc>
              <a:spcBef>
                <a:spcPts val="0"/>
              </a:spcBef>
              <a:spcAft>
                <a:spcPts val="0"/>
              </a:spcAft>
              <a:buClr>
                <a:srgbClr val="000000"/>
              </a:buClr>
              <a:buSzPct val="100000"/>
              <a:buFont typeface="Arial"/>
              <a:buNone/>
            </a:pPr>
            <a:endParaRPr sz="1733" b="0" i="0" u="none" strike="noStrike" cap="none">
              <a:solidFill>
                <a:srgbClr val="2DCCD3"/>
              </a:solidFill>
              <a:latin typeface="Dosis"/>
              <a:ea typeface="Dosis"/>
              <a:cs typeface="Dosis"/>
              <a:sym typeface="Dosis"/>
            </a:endParaRPr>
          </a:p>
          <a:p>
            <a:pPr marL="0" marR="0" lvl="0" indent="0" algn="l" rtl="0">
              <a:lnSpc>
                <a:spcPct val="115000"/>
              </a:lnSpc>
              <a:spcBef>
                <a:spcPts val="1600"/>
              </a:spcBef>
              <a:spcAft>
                <a:spcPts val="1600"/>
              </a:spcAft>
              <a:buClr>
                <a:srgbClr val="000000"/>
              </a:buClr>
              <a:buSzPct val="100000"/>
              <a:buFont typeface="Arial"/>
              <a:buNone/>
            </a:pPr>
            <a:r>
              <a:rPr lang="en" sz="4011" b="0" i="0" u="none" strike="noStrike" cap="none">
                <a:solidFill>
                  <a:srgbClr val="2DCCD3"/>
                </a:solidFill>
                <a:latin typeface="Dosis"/>
                <a:ea typeface="Dosis"/>
                <a:cs typeface="Dosis"/>
                <a:sym typeface="Dosis"/>
              </a:rPr>
              <a:t>2022 MACHB,  n=351</a:t>
            </a:r>
            <a:endParaRPr sz="4011" b="0" i="0" u="none" strike="noStrike" cap="none">
              <a:solidFill>
                <a:srgbClr val="2DCCD3"/>
              </a:solidFill>
              <a:latin typeface="Dosis"/>
              <a:ea typeface="Dosis"/>
              <a:cs typeface="Dosis"/>
              <a:sym typeface="Dosi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p:nvPr/>
        </p:nvSpPr>
        <p:spPr>
          <a:xfrm>
            <a:off x="304800" y="1293733"/>
            <a:ext cx="11459600" cy="959200"/>
          </a:xfrm>
          <a:prstGeom prst="rect">
            <a:avLst/>
          </a:prstGeom>
          <a:noFill/>
          <a:ln>
            <a:noFill/>
          </a:ln>
        </p:spPr>
        <p:txBody>
          <a:bodyPr spcFirstLastPara="1" wrap="square" lIns="121900" tIns="121900" rIns="121900" bIns="121900" anchor="t" anchorCtr="0">
            <a:normAutofit lnSpcReduction="10000"/>
          </a:bodyPr>
          <a:lstStyle/>
          <a:p>
            <a:pPr marL="0" marR="0" lvl="0" indent="0" algn="l" rtl="0">
              <a:lnSpc>
                <a:spcPct val="115000"/>
              </a:lnSpc>
              <a:spcBef>
                <a:spcPts val="0"/>
              </a:spcBef>
              <a:spcAft>
                <a:spcPts val="1600"/>
              </a:spcAft>
              <a:buClr>
                <a:srgbClr val="000000"/>
              </a:buClr>
              <a:buSzPts val="688"/>
              <a:buFont typeface="Arial"/>
              <a:buNone/>
            </a:pPr>
            <a:r>
              <a:rPr lang="en" sz="3067" b="0" i="0" u="none" strike="noStrike" cap="none">
                <a:solidFill>
                  <a:srgbClr val="2DCCD3"/>
                </a:solidFill>
                <a:latin typeface="Nunito"/>
                <a:ea typeface="Nunito"/>
                <a:cs typeface="Nunito"/>
                <a:sym typeface="Nunito"/>
              </a:rPr>
              <a:t>Who Students Go To On Campus With Personal Concerns</a:t>
            </a:r>
            <a:endParaRPr sz="3067" b="0" i="0" u="none" strike="noStrike" cap="none">
              <a:solidFill>
                <a:srgbClr val="2DCCD3"/>
              </a:solidFill>
              <a:latin typeface="Nunito"/>
              <a:ea typeface="Nunito"/>
              <a:cs typeface="Nunito"/>
              <a:sym typeface="Nunito"/>
            </a:endParaRPr>
          </a:p>
        </p:txBody>
      </p:sp>
      <p:graphicFrame>
        <p:nvGraphicFramePr>
          <p:cNvPr id="237" name="Google Shape;237;p24"/>
          <p:cNvGraphicFramePr/>
          <p:nvPr/>
        </p:nvGraphicFramePr>
        <p:xfrm>
          <a:off x="304800" y="2252933"/>
          <a:ext cx="9958675" cy="4266925"/>
        </p:xfrm>
        <a:graphic>
          <a:graphicData uri="http://schemas.openxmlformats.org/drawingml/2006/table">
            <a:tbl>
              <a:tblPr>
                <a:noFill/>
                <a:tableStyleId>{9E128FE8-95FF-4E0F-8690-85A52B509EA0}</a:tableStyleId>
              </a:tblPr>
              <a:tblGrid>
                <a:gridCol w="1968925">
                  <a:extLst>
                    <a:ext uri="{9D8B030D-6E8A-4147-A177-3AD203B41FA5}">
                      <a16:colId xmlns:a16="http://schemas.microsoft.com/office/drawing/2014/main" val="20000"/>
                    </a:ext>
                  </a:extLst>
                </a:gridCol>
                <a:gridCol w="798975">
                  <a:extLst>
                    <a:ext uri="{9D8B030D-6E8A-4147-A177-3AD203B41FA5}">
                      <a16:colId xmlns:a16="http://schemas.microsoft.com/office/drawing/2014/main" val="20001"/>
                    </a:ext>
                  </a:extLst>
                </a:gridCol>
                <a:gridCol w="798975">
                  <a:extLst>
                    <a:ext uri="{9D8B030D-6E8A-4147-A177-3AD203B41FA5}">
                      <a16:colId xmlns:a16="http://schemas.microsoft.com/office/drawing/2014/main" val="20002"/>
                    </a:ext>
                  </a:extLst>
                </a:gridCol>
                <a:gridCol w="798975">
                  <a:extLst>
                    <a:ext uri="{9D8B030D-6E8A-4147-A177-3AD203B41FA5}">
                      <a16:colId xmlns:a16="http://schemas.microsoft.com/office/drawing/2014/main" val="20003"/>
                    </a:ext>
                  </a:extLst>
                </a:gridCol>
                <a:gridCol w="798975">
                  <a:extLst>
                    <a:ext uri="{9D8B030D-6E8A-4147-A177-3AD203B41FA5}">
                      <a16:colId xmlns:a16="http://schemas.microsoft.com/office/drawing/2014/main" val="20004"/>
                    </a:ext>
                  </a:extLst>
                </a:gridCol>
                <a:gridCol w="798975">
                  <a:extLst>
                    <a:ext uri="{9D8B030D-6E8A-4147-A177-3AD203B41FA5}">
                      <a16:colId xmlns:a16="http://schemas.microsoft.com/office/drawing/2014/main" val="20005"/>
                    </a:ext>
                  </a:extLst>
                </a:gridCol>
                <a:gridCol w="798975">
                  <a:extLst>
                    <a:ext uri="{9D8B030D-6E8A-4147-A177-3AD203B41FA5}">
                      <a16:colId xmlns:a16="http://schemas.microsoft.com/office/drawing/2014/main" val="20006"/>
                    </a:ext>
                  </a:extLst>
                </a:gridCol>
                <a:gridCol w="798975">
                  <a:extLst>
                    <a:ext uri="{9D8B030D-6E8A-4147-A177-3AD203B41FA5}">
                      <a16:colId xmlns:a16="http://schemas.microsoft.com/office/drawing/2014/main" val="20007"/>
                    </a:ext>
                  </a:extLst>
                </a:gridCol>
                <a:gridCol w="798975">
                  <a:extLst>
                    <a:ext uri="{9D8B030D-6E8A-4147-A177-3AD203B41FA5}">
                      <a16:colId xmlns:a16="http://schemas.microsoft.com/office/drawing/2014/main" val="20008"/>
                    </a:ext>
                  </a:extLst>
                </a:gridCol>
                <a:gridCol w="798975">
                  <a:extLst>
                    <a:ext uri="{9D8B030D-6E8A-4147-A177-3AD203B41FA5}">
                      <a16:colId xmlns:a16="http://schemas.microsoft.com/office/drawing/2014/main" val="20009"/>
                    </a:ext>
                  </a:extLst>
                </a:gridCol>
                <a:gridCol w="798975">
                  <a:extLst>
                    <a:ext uri="{9D8B030D-6E8A-4147-A177-3AD203B41FA5}">
                      <a16:colId xmlns:a16="http://schemas.microsoft.com/office/drawing/2014/main" val="20010"/>
                    </a:ext>
                  </a:extLst>
                </a:gridCol>
              </a:tblGrid>
              <a:tr h="97532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Calibri"/>
                        <a:ea typeface="Calibri"/>
                        <a:cs typeface="Calibri"/>
                        <a:sym typeface="Calibri"/>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2018</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PIP</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9357</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2018</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S&amp;T</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560</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2019</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PIP23</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9752</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2019</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S&amp;T</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706</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2020</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PIP23</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8769 </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2020</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S&amp;T</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456</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2021</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PIP</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10154</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2021</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S&amp;T</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415</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2022</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PIP</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6705</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2022</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S&amp;T</a:t>
                      </a:r>
                      <a:endParaRPr sz="1600" u="none" strike="noStrike" cap="none">
                        <a:latin typeface="Dosis"/>
                        <a:ea typeface="Dosis"/>
                        <a:cs typeface="Dosis"/>
                        <a:sym typeface="Dosis"/>
                      </a:endParaRPr>
                    </a:p>
                    <a:p>
                      <a:pPr marL="0" marR="0" lvl="0" indent="0" algn="r" rtl="0">
                        <a:lnSpc>
                          <a:spcPct val="100000"/>
                        </a:lnSpc>
                        <a:spcBef>
                          <a:spcPts val="0"/>
                        </a:spcBef>
                        <a:spcAft>
                          <a:spcPts val="0"/>
                        </a:spcAft>
                        <a:buClr>
                          <a:srgbClr val="000000"/>
                        </a:buClr>
                        <a:buSzPts val="1600"/>
                        <a:buFont typeface="Arial"/>
                        <a:buNone/>
                      </a:pPr>
                      <a:r>
                        <a:rPr lang="en" sz="1600" u="none" strike="noStrike" cap="none">
                          <a:latin typeface="Dosis"/>
                          <a:ea typeface="Dosis"/>
                          <a:cs typeface="Dosis"/>
                          <a:sym typeface="Dosis"/>
                        </a:rPr>
                        <a:t>351</a:t>
                      </a:r>
                      <a:endParaRPr sz="16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0"/>
                  </a:ext>
                </a:extLst>
              </a:tr>
              <a:tr h="548600">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Friends/peers</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78%</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84%</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79%</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83%</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73%</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80%</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65%</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73%</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70%</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77%</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1"/>
                  </a:ext>
                </a:extLst>
              </a:tr>
              <a:tr h="548600">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Counseling center</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32%</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36%</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44%</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48%</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31%</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39%</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27%</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29%</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29%</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34%</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2"/>
                  </a:ext>
                </a:extLst>
              </a:tr>
              <a:tr h="548600">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Campus security</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7.3%</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8.6%</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15%</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14%</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3.7%</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5.8%</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2.7%</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2.1%</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4.9%</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6.8%</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3"/>
                  </a:ext>
                </a:extLst>
              </a:tr>
              <a:tr h="548600">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Academic advisor</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 18%</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 11%</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 31%</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 19%</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 21%</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 16%</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21%</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15%</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20%</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12%</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4"/>
                  </a:ext>
                </a:extLst>
              </a:tr>
              <a:tr h="548600">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Faculty/professor</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 23%</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 13%</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 35%</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 20%</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 24%</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 15%</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21%</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9.7%</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chemeClr val="dk1"/>
                          </a:solidFill>
                          <a:latin typeface="Dosis"/>
                          <a:ea typeface="Dosis"/>
                          <a:cs typeface="Dosis"/>
                          <a:sym typeface="Dosis"/>
                        </a:rPr>
                        <a:t>22%</a:t>
                      </a:r>
                      <a:endParaRPr sz="1700" u="none" strike="noStrike" cap="none">
                        <a:solidFill>
                          <a:schemeClr val="dk1"/>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700"/>
                        <a:buFont typeface="Arial"/>
                        <a:buNone/>
                      </a:pPr>
                      <a:r>
                        <a:rPr lang="en" sz="1700" u="none" strike="noStrike" cap="none">
                          <a:solidFill>
                            <a:srgbClr val="FF0000"/>
                          </a:solidFill>
                          <a:latin typeface="Dosis"/>
                          <a:ea typeface="Dosis"/>
                          <a:cs typeface="Dosis"/>
                          <a:sym typeface="Dosis"/>
                        </a:rPr>
                        <a:t>14%</a:t>
                      </a:r>
                      <a:endParaRPr sz="1700" u="none" strike="noStrike" cap="none">
                        <a:solidFill>
                          <a:srgbClr val="FF0000"/>
                        </a:solidFill>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5"/>
                  </a:ext>
                </a:extLst>
              </a:tr>
              <a:tr h="548600">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Can’t go to anyone</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11%</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9.4%</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6.1%</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5.0%</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12%</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 10%</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18%</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16%</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16%</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700"/>
                        <a:buFont typeface="Arial"/>
                        <a:buNone/>
                      </a:pPr>
                      <a:r>
                        <a:rPr lang="en" sz="1700" u="none" strike="noStrike" cap="none">
                          <a:latin typeface="Dosis"/>
                          <a:ea typeface="Dosis"/>
                          <a:cs typeface="Dosis"/>
                          <a:sym typeface="Dosis"/>
                        </a:rPr>
                        <a:t>15%</a:t>
                      </a:r>
                      <a:endParaRPr sz="1700" u="none" strike="noStrike" cap="none">
                        <a:latin typeface="Dosis"/>
                        <a:ea typeface="Dosis"/>
                        <a:cs typeface="Dosis"/>
                        <a:sym typeface="Dosi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1E4E3"/>
                    </a:solidFill>
                  </a:tcPr>
                </a:tc>
                <a:extLst>
                  <a:ext uri="{0D108BD9-81ED-4DB2-BD59-A6C34878D82A}">
                    <a16:rowId xmlns:a16="http://schemas.microsoft.com/office/drawing/2014/main" val="10006"/>
                  </a:ext>
                </a:extLst>
              </a:tr>
            </a:tbl>
          </a:graphicData>
        </a:graphic>
      </p:graphicFrame>
      <p:sp>
        <p:nvSpPr>
          <p:cNvPr id="238" name="Google Shape;238;p24"/>
          <p:cNvSpPr txBox="1"/>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52"/>
              <a:buFont typeface="Arial"/>
              <a:buNone/>
            </a:pPr>
            <a:r>
              <a:rPr lang="en" sz="5400" b="1" i="0" u="none" strike="noStrike" cap="none">
                <a:solidFill>
                  <a:srgbClr val="000000"/>
                </a:solidFill>
                <a:latin typeface="Libre Franklin"/>
                <a:ea typeface="Libre Franklin"/>
                <a:cs typeface="Libre Franklin"/>
                <a:sym typeface="Libre Franklin"/>
              </a:rPr>
              <a:t>Health and Well-Being Data</a:t>
            </a:r>
            <a:endParaRPr sz="5400" b="1"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p:nvPr/>
        </p:nvSpPr>
        <p:spPr>
          <a:xfrm>
            <a:off x="187800" y="2306800"/>
            <a:ext cx="2144000" cy="1922400"/>
          </a:xfrm>
          <a:prstGeom prst="rect">
            <a:avLst/>
          </a:prstGeom>
          <a:solidFill>
            <a:srgbClr val="B1E4E3"/>
          </a:solidFill>
          <a:ln w="9525" cap="flat" cmpd="sng">
            <a:solidFill>
              <a:srgbClr val="B1E4E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pic>
        <p:nvPicPr>
          <p:cNvPr id="244" name="Google Shape;244;p25" title="Points scored"/>
          <p:cNvPicPr preferRelativeResize="0"/>
          <p:nvPr/>
        </p:nvPicPr>
        <p:blipFill rotWithShape="1">
          <a:blip r:embed="rId3">
            <a:alphaModFix/>
          </a:blip>
          <a:srcRect l="5567" r="15461"/>
          <a:stretch/>
        </p:blipFill>
        <p:spPr>
          <a:xfrm>
            <a:off x="2290301" y="1918568"/>
            <a:ext cx="8479532" cy="4939433"/>
          </a:xfrm>
          <a:prstGeom prst="rect">
            <a:avLst/>
          </a:prstGeom>
          <a:noFill/>
          <a:ln>
            <a:noFill/>
          </a:ln>
        </p:spPr>
      </p:pic>
      <p:sp>
        <p:nvSpPr>
          <p:cNvPr id="245" name="Google Shape;245;p25"/>
          <p:cNvSpPr txBox="1"/>
          <p:nvPr/>
        </p:nvSpPr>
        <p:spPr>
          <a:xfrm>
            <a:off x="304800" y="1347600"/>
            <a:ext cx="11459600" cy="959200"/>
          </a:xfrm>
          <a:prstGeom prst="rect">
            <a:avLst/>
          </a:prstGeom>
          <a:noFill/>
          <a:ln>
            <a:noFill/>
          </a:ln>
        </p:spPr>
        <p:txBody>
          <a:bodyPr spcFirstLastPara="1" wrap="square" lIns="121900" tIns="121900" rIns="121900" bIns="121900" anchor="t" anchorCtr="0">
            <a:normAutofit lnSpcReduction="10000"/>
          </a:bodyPr>
          <a:lstStyle/>
          <a:p>
            <a:pPr marL="0" marR="0" lvl="0" indent="0" algn="l" rtl="0">
              <a:lnSpc>
                <a:spcPct val="115000"/>
              </a:lnSpc>
              <a:spcBef>
                <a:spcPts val="0"/>
              </a:spcBef>
              <a:spcAft>
                <a:spcPts val="1600"/>
              </a:spcAft>
              <a:buClr>
                <a:srgbClr val="000000"/>
              </a:buClr>
              <a:buSzPts val="688"/>
              <a:buFont typeface="Arial"/>
              <a:buNone/>
            </a:pPr>
            <a:r>
              <a:rPr lang="en" sz="3067" b="0" i="0" u="none" strike="noStrike" cap="none">
                <a:solidFill>
                  <a:srgbClr val="2DCCD3"/>
                </a:solidFill>
                <a:latin typeface="Nunito"/>
                <a:ea typeface="Nunito"/>
                <a:cs typeface="Nunito"/>
                <a:sym typeface="Nunito"/>
              </a:rPr>
              <a:t>Top Reasons for Thoughts of Transferring</a:t>
            </a:r>
            <a:endParaRPr sz="3067" b="0" i="0" u="none" strike="noStrike" cap="none">
              <a:solidFill>
                <a:srgbClr val="2DCCD3"/>
              </a:solidFill>
              <a:latin typeface="Nunito"/>
              <a:ea typeface="Nunito"/>
              <a:cs typeface="Nunito"/>
              <a:sym typeface="Nunito"/>
            </a:endParaRPr>
          </a:p>
        </p:txBody>
      </p:sp>
      <p:sp>
        <p:nvSpPr>
          <p:cNvPr id="246" name="Google Shape;246;p25"/>
          <p:cNvSpPr txBox="1"/>
          <p:nvPr/>
        </p:nvSpPr>
        <p:spPr>
          <a:xfrm>
            <a:off x="229300" y="6162200"/>
            <a:ext cx="2144000" cy="806800"/>
          </a:xfrm>
          <a:prstGeom prst="rect">
            <a:avLst/>
          </a:prstGeom>
          <a:noFill/>
          <a:ln>
            <a:noFill/>
          </a:ln>
        </p:spPr>
        <p:txBody>
          <a:bodyPr spcFirstLastPara="1" wrap="square" lIns="121900" tIns="121900" rIns="121900" bIns="121900" anchor="t" anchorCtr="0">
            <a:normAutofit fontScale="25000" lnSpcReduction="20000"/>
          </a:bodyPr>
          <a:lstStyle/>
          <a:p>
            <a:pPr marL="0" marR="0" lvl="0" indent="0" algn="l" rtl="0">
              <a:lnSpc>
                <a:spcPct val="115000"/>
              </a:lnSpc>
              <a:spcBef>
                <a:spcPts val="0"/>
              </a:spcBef>
              <a:spcAft>
                <a:spcPts val="0"/>
              </a:spcAft>
              <a:buClr>
                <a:srgbClr val="000000"/>
              </a:buClr>
              <a:buSzPct val="100000"/>
              <a:buFont typeface="Arial"/>
              <a:buNone/>
            </a:pPr>
            <a:endParaRPr sz="1733" b="0" i="0" u="none" strike="noStrike" cap="none">
              <a:solidFill>
                <a:srgbClr val="2DCCD3"/>
              </a:solidFill>
              <a:latin typeface="Dosis"/>
              <a:ea typeface="Dosis"/>
              <a:cs typeface="Dosis"/>
              <a:sym typeface="Dosis"/>
            </a:endParaRPr>
          </a:p>
          <a:p>
            <a:pPr marL="0" marR="0" lvl="0" indent="0" algn="l" rtl="0">
              <a:lnSpc>
                <a:spcPct val="115000"/>
              </a:lnSpc>
              <a:spcBef>
                <a:spcPts val="1600"/>
              </a:spcBef>
              <a:spcAft>
                <a:spcPts val="1600"/>
              </a:spcAft>
              <a:buClr>
                <a:srgbClr val="000000"/>
              </a:buClr>
              <a:buSzPct val="100000"/>
              <a:buFont typeface="Arial"/>
              <a:buNone/>
            </a:pPr>
            <a:r>
              <a:rPr lang="en" sz="4011" b="0" i="0" u="none" strike="noStrike" cap="none">
                <a:solidFill>
                  <a:srgbClr val="2DCCD3"/>
                </a:solidFill>
                <a:latin typeface="Dosis"/>
                <a:ea typeface="Dosis"/>
                <a:cs typeface="Dosis"/>
                <a:sym typeface="Dosis"/>
              </a:rPr>
              <a:t>2022 MACHB,  n=351</a:t>
            </a:r>
            <a:endParaRPr sz="4011" b="0" i="0" u="none" strike="noStrike" cap="none">
              <a:solidFill>
                <a:srgbClr val="2DCCD3"/>
              </a:solidFill>
              <a:latin typeface="Dosis"/>
              <a:ea typeface="Dosis"/>
              <a:cs typeface="Dosis"/>
              <a:sym typeface="Dosis"/>
            </a:endParaRPr>
          </a:p>
        </p:txBody>
      </p:sp>
      <p:sp>
        <p:nvSpPr>
          <p:cNvPr id="247" name="Google Shape;247;p25"/>
          <p:cNvSpPr txBox="1"/>
          <p:nvPr/>
        </p:nvSpPr>
        <p:spPr>
          <a:xfrm>
            <a:off x="187800" y="2324000"/>
            <a:ext cx="2144000" cy="1888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133"/>
              <a:buFont typeface="Arial"/>
              <a:buNone/>
            </a:pPr>
            <a:r>
              <a:rPr lang="en" sz="2133" b="1" i="0" u="none" strike="noStrike" cap="none">
                <a:solidFill>
                  <a:srgbClr val="003B49"/>
                </a:solidFill>
                <a:latin typeface="Libre Franklin"/>
                <a:ea typeface="Libre Franklin"/>
                <a:cs typeface="Libre Franklin"/>
                <a:sym typeface="Libre Franklin"/>
              </a:rPr>
              <a:t>21% of S&amp;T students have thought of transferring in the past year</a:t>
            </a:r>
            <a:endParaRPr sz="2133" b="1" i="0" u="none" strike="noStrike" cap="none">
              <a:solidFill>
                <a:srgbClr val="003B49"/>
              </a:solidFill>
              <a:latin typeface="Libre Franklin"/>
              <a:ea typeface="Libre Franklin"/>
              <a:cs typeface="Libre Franklin"/>
              <a:sym typeface="Libre Franklin"/>
            </a:endParaRPr>
          </a:p>
        </p:txBody>
      </p:sp>
      <p:sp>
        <p:nvSpPr>
          <p:cNvPr id="248" name="Google Shape;248;p25"/>
          <p:cNvSpPr txBox="1"/>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52"/>
              <a:buFont typeface="Arial"/>
              <a:buNone/>
            </a:pPr>
            <a:r>
              <a:rPr lang="en" sz="5400" b="1" i="0" u="none" strike="noStrike" cap="none">
                <a:solidFill>
                  <a:srgbClr val="000000"/>
                </a:solidFill>
                <a:latin typeface="Libre Franklin"/>
                <a:ea typeface="Libre Franklin"/>
                <a:cs typeface="Libre Franklin"/>
                <a:sym typeface="Libre Franklin"/>
              </a:rPr>
              <a:t>Health and Well-Being Data</a:t>
            </a:r>
            <a:endParaRPr sz="5400" b="1"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subTitle" idx="1"/>
          </p:nvPr>
        </p:nvSpPr>
        <p:spPr>
          <a:xfrm>
            <a:off x="304800" y="1308000"/>
            <a:ext cx="10505600" cy="959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1600"/>
              </a:spcAft>
              <a:buClr>
                <a:srgbClr val="000000"/>
              </a:buClr>
              <a:buSzPts val="852"/>
              <a:buFont typeface="Arial"/>
              <a:buNone/>
            </a:pPr>
            <a:r>
              <a:rPr lang="en" sz="3087" b="0" i="0" u="none" strike="noStrike" cap="none">
                <a:solidFill>
                  <a:srgbClr val="000000"/>
                </a:solidFill>
                <a:latin typeface="Arial"/>
                <a:ea typeface="Arial"/>
                <a:cs typeface="Arial"/>
                <a:sym typeface="Arial"/>
              </a:rPr>
              <a:t>Key Findings: Faculty’s Role in Student Mental Health</a:t>
            </a:r>
            <a:endParaRPr sz="3087" b="0" i="0" u="none" strike="noStrike" cap="none">
              <a:solidFill>
                <a:srgbClr val="000000"/>
              </a:solidFill>
              <a:latin typeface="Arial"/>
              <a:ea typeface="Arial"/>
              <a:cs typeface="Arial"/>
              <a:sym typeface="Arial"/>
            </a:endParaRPr>
          </a:p>
        </p:txBody>
      </p:sp>
      <p:sp>
        <p:nvSpPr>
          <p:cNvPr id="254" name="Google Shape;254;p26"/>
          <p:cNvSpPr txBox="1">
            <a:spLocks noGrp="1"/>
          </p:cNvSpPr>
          <p:nvPr>
            <p:ph type="body" idx="2"/>
          </p:nvPr>
        </p:nvSpPr>
        <p:spPr>
          <a:xfrm>
            <a:off x="304800" y="1922700"/>
            <a:ext cx="10696800" cy="4740000"/>
          </a:xfrm>
          <a:prstGeom prst="rect">
            <a:avLst/>
          </a:prstGeom>
          <a:noFill/>
          <a:ln>
            <a:noFill/>
          </a:ln>
        </p:spPr>
        <p:txBody>
          <a:bodyPr spcFirstLastPara="1" wrap="square" lIns="121900" tIns="121900" rIns="121900" bIns="121900" anchor="t" anchorCtr="0">
            <a:normAutofit/>
          </a:bodyPr>
          <a:lstStyle/>
          <a:p>
            <a:pPr marL="609585" marR="0" lvl="0" indent="-499520" algn="l" rtl="0">
              <a:lnSpc>
                <a:spcPct val="9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73% have had one-on-one conversations with students in the past 12 months regarding student mental health and wellness. (80% national) </a:t>
            </a:r>
            <a:endParaRPr sz="3067" b="0" i="0" u="none" strike="noStrike" cap="none">
              <a:solidFill>
                <a:srgbClr val="000000"/>
              </a:solidFill>
              <a:latin typeface="Arial"/>
              <a:ea typeface="Arial"/>
              <a:cs typeface="Arial"/>
              <a:sym typeface="Arial"/>
            </a:endParaRPr>
          </a:p>
          <a:p>
            <a:pPr marL="609585" marR="0" lvl="0" indent="-499520" algn="l" rtl="0">
              <a:lnSpc>
                <a:spcPct val="95000"/>
              </a:lnSpc>
              <a:spcBef>
                <a:spcPts val="1333"/>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45% of faculty reported that they have a good idea of how to recognize that a student is in emotional or mental distress. (51% national) </a:t>
            </a:r>
            <a:endParaRPr sz="3067" b="0" i="0" u="none" strike="noStrike" cap="none">
              <a:solidFill>
                <a:srgbClr val="000000"/>
              </a:solidFill>
              <a:latin typeface="Arial"/>
              <a:ea typeface="Arial"/>
              <a:cs typeface="Arial"/>
              <a:sym typeface="Arial"/>
            </a:endParaRPr>
          </a:p>
          <a:p>
            <a:pPr marL="609585" marR="0" lvl="0" indent="-499520" algn="l" rtl="0">
              <a:lnSpc>
                <a:spcPct val="95000"/>
              </a:lnSpc>
              <a:spcBef>
                <a:spcPts val="1333"/>
              </a:spcBef>
              <a:spcAft>
                <a:spcPts val="1333"/>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66% would welcome additional professional development on the topic of student mental health. (73% national) </a:t>
            </a:r>
            <a:endParaRPr sz="3067" b="0" i="0" u="none" strike="noStrike" cap="none">
              <a:solidFill>
                <a:srgbClr val="000000"/>
              </a:solidFill>
              <a:latin typeface="Arial"/>
              <a:ea typeface="Arial"/>
              <a:cs typeface="Arial"/>
              <a:sym typeface="Arial"/>
            </a:endParaRPr>
          </a:p>
        </p:txBody>
      </p:sp>
      <p:sp>
        <p:nvSpPr>
          <p:cNvPr id="255" name="Google Shape;255;p26"/>
          <p:cNvSpPr txBox="1"/>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52"/>
              <a:buFont typeface="Arial"/>
              <a:buNone/>
            </a:pPr>
            <a:r>
              <a:rPr lang="en" sz="5400" b="1" i="0" u="none" strike="noStrike" cap="none">
                <a:solidFill>
                  <a:srgbClr val="000000"/>
                </a:solidFill>
                <a:latin typeface="Libre Franklin"/>
                <a:ea typeface="Libre Franklin"/>
                <a:cs typeface="Libre Franklin"/>
                <a:sym typeface="Libre Franklin"/>
              </a:rPr>
              <a:t>Health and Well-Being Data</a:t>
            </a:r>
            <a:endParaRPr sz="5400" b="1"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subTitle" idx="1"/>
          </p:nvPr>
        </p:nvSpPr>
        <p:spPr>
          <a:xfrm>
            <a:off x="304800" y="1308000"/>
            <a:ext cx="10505600" cy="959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1600"/>
              </a:spcAft>
              <a:buClr>
                <a:srgbClr val="000000"/>
              </a:buClr>
              <a:buSzPts val="852"/>
              <a:buFont typeface="Arial"/>
              <a:buNone/>
            </a:pPr>
            <a:r>
              <a:rPr lang="en" sz="3087" b="0" i="0" u="none" strike="noStrike" cap="none">
                <a:solidFill>
                  <a:srgbClr val="000000"/>
                </a:solidFill>
                <a:latin typeface="Arial"/>
                <a:ea typeface="Arial"/>
                <a:cs typeface="Arial"/>
                <a:sym typeface="Arial"/>
              </a:rPr>
              <a:t>Key Findings: Faculty’s Role in Student Mental Health</a:t>
            </a:r>
            <a:endParaRPr sz="3087" b="0" i="0" u="none" strike="noStrike" cap="none">
              <a:solidFill>
                <a:srgbClr val="000000"/>
              </a:solidFill>
              <a:latin typeface="Arial"/>
              <a:ea typeface="Arial"/>
              <a:cs typeface="Arial"/>
              <a:sym typeface="Arial"/>
            </a:endParaRPr>
          </a:p>
        </p:txBody>
      </p:sp>
      <p:sp>
        <p:nvSpPr>
          <p:cNvPr id="261" name="Google Shape;261;p27"/>
          <p:cNvSpPr txBox="1">
            <a:spLocks noGrp="1"/>
          </p:cNvSpPr>
          <p:nvPr>
            <p:ph type="body" idx="2"/>
          </p:nvPr>
        </p:nvSpPr>
        <p:spPr>
          <a:xfrm>
            <a:off x="304800" y="1922700"/>
            <a:ext cx="10696800" cy="4740000"/>
          </a:xfrm>
          <a:prstGeom prst="rect">
            <a:avLst/>
          </a:prstGeom>
          <a:noFill/>
          <a:ln>
            <a:noFill/>
          </a:ln>
        </p:spPr>
        <p:txBody>
          <a:bodyPr spcFirstLastPara="1" wrap="square" lIns="121900" tIns="121900" rIns="121900" bIns="121900" anchor="t" anchorCtr="0">
            <a:normAutofit lnSpcReduction="10000"/>
          </a:bodyPr>
          <a:lstStyle/>
          <a:p>
            <a:pPr marL="609585" marR="0" lvl="0" indent="-499520" algn="l" rtl="0">
              <a:lnSpc>
                <a:spcPct val="9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43% believe it should be mandatory that all faculty receive basic training in how to respond to students experiencing mental or emotional distress. (61% national) </a:t>
            </a:r>
            <a:endParaRPr sz="3067" b="0" i="0" u="none" strike="noStrike" cap="none">
              <a:solidFill>
                <a:srgbClr val="000000"/>
              </a:solidFill>
              <a:latin typeface="Arial"/>
              <a:ea typeface="Arial"/>
              <a:cs typeface="Arial"/>
              <a:sym typeface="Arial"/>
            </a:endParaRPr>
          </a:p>
          <a:p>
            <a:pPr marL="609585" marR="0" lvl="0" indent="-499520" algn="l" rtl="0">
              <a:lnSpc>
                <a:spcPct val="95000"/>
              </a:lnSpc>
              <a:spcBef>
                <a:spcPts val="1333"/>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26% of faculty agree that supporting students in mental and emotional distress has taken a toll on their own mental health. (21% national) </a:t>
            </a:r>
            <a:endParaRPr sz="3067" b="0" i="0" u="none" strike="noStrike" cap="none">
              <a:solidFill>
                <a:srgbClr val="000000"/>
              </a:solidFill>
              <a:latin typeface="Arial"/>
              <a:ea typeface="Arial"/>
              <a:cs typeface="Arial"/>
              <a:sym typeface="Arial"/>
            </a:endParaRPr>
          </a:p>
          <a:p>
            <a:pPr marL="609585" marR="0" lvl="0" indent="-499520" algn="l" rtl="0">
              <a:lnSpc>
                <a:spcPct val="95000"/>
              </a:lnSpc>
              <a:spcBef>
                <a:spcPts val="1333"/>
              </a:spcBef>
              <a:spcAft>
                <a:spcPts val="1333"/>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54% believe their institution should invest more in supporting faculty mental health and wellbeing. (50% national) </a:t>
            </a:r>
            <a:endParaRPr sz="3067" b="0" i="0" u="none" strike="noStrike" cap="none">
              <a:solidFill>
                <a:srgbClr val="000000"/>
              </a:solidFill>
              <a:latin typeface="Arial"/>
              <a:ea typeface="Arial"/>
              <a:cs typeface="Arial"/>
              <a:sym typeface="Arial"/>
            </a:endParaRPr>
          </a:p>
        </p:txBody>
      </p:sp>
      <p:sp>
        <p:nvSpPr>
          <p:cNvPr id="262" name="Google Shape;262;p27"/>
          <p:cNvSpPr txBox="1"/>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52"/>
              <a:buFont typeface="Arial"/>
              <a:buNone/>
            </a:pPr>
            <a:r>
              <a:rPr lang="en" sz="5400" b="1" i="0" u="none" strike="noStrike" cap="none">
                <a:solidFill>
                  <a:srgbClr val="000000"/>
                </a:solidFill>
                <a:latin typeface="Libre Franklin"/>
                <a:ea typeface="Libre Franklin"/>
                <a:cs typeface="Libre Franklin"/>
                <a:sym typeface="Libre Franklin"/>
              </a:rPr>
              <a:t>Health and Well-Being Data</a:t>
            </a:r>
            <a:endParaRPr sz="5400" b="1"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JED Phase One Accomplishments</a:t>
            </a:r>
            <a:endParaRPr sz="5440" b="1" i="0" u="none" strike="noStrike" cap="none">
              <a:solidFill>
                <a:srgbClr val="000000"/>
              </a:solidFill>
              <a:latin typeface="Libre Franklin"/>
              <a:ea typeface="Libre Franklin"/>
              <a:cs typeface="Libre Franklin"/>
              <a:sym typeface="Libre Franklin"/>
            </a:endParaRPr>
          </a:p>
        </p:txBody>
      </p:sp>
      <p:sp>
        <p:nvSpPr>
          <p:cNvPr id="268" name="Google Shape;268;p28"/>
          <p:cNvSpPr txBox="1">
            <a:spLocks noGrp="1"/>
          </p:cNvSpPr>
          <p:nvPr>
            <p:ph type="body" idx="5"/>
          </p:nvPr>
        </p:nvSpPr>
        <p:spPr>
          <a:xfrm>
            <a:off x="304800" y="1518633"/>
            <a:ext cx="10535600" cy="5249200"/>
          </a:xfrm>
          <a:prstGeom prst="rect">
            <a:avLst/>
          </a:prstGeom>
          <a:noFill/>
          <a:ln>
            <a:noFill/>
          </a:ln>
        </p:spPr>
        <p:txBody>
          <a:bodyPr spcFirstLastPara="1" wrap="square" lIns="121900" tIns="121900" rIns="121900" bIns="121900" anchor="t" anchorCtr="0">
            <a:noAutofit/>
          </a:bodyPr>
          <a:lstStyle/>
          <a:p>
            <a:pPr marL="0" marR="0" lvl="0" indent="0" algn="l" rtl="0">
              <a:lnSpc>
                <a:spcPct val="105000"/>
              </a:lnSpc>
              <a:spcBef>
                <a:spcPts val="0"/>
              </a:spcBef>
              <a:spcAft>
                <a:spcPts val="0"/>
              </a:spcAft>
              <a:buClr>
                <a:srgbClr val="000000"/>
              </a:buClr>
              <a:buSzPts val="605"/>
              <a:buFont typeface="Arial"/>
              <a:buNone/>
            </a:pPr>
            <a:r>
              <a:rPr lang="en" sz="3067" b="0" i="0" u="none" strike="noStrike" cap="none">
                <a:solidFill>
                  <a:srgbClr val="2DCCD3"/>
                </a:solidFill>
                <a:latin typeface="Nunito"/>
                <a:ea typeface="Nunito"/>
                <a:cs typeface="Nunito"/>
                <a:sym typeface="Nunito"/>
              </a:rPr>
              <a:t>Enhance Academic Partnerships</a:t>
            </a:r>
            <a:endParaRPr sz="3067" b="0" i="0" u="none" strike="noStrike" cap="none">
              <a:solidFill>
                <a:srgbClr val="2DCCD3"/>
              </a:solidFill>
              <a:latin typeface="Nunito"/>
              <a:ea typeface="Nunito"/>
              <a:cs typeface="Nunito"/>
              <a:sym typeface="Nunito"/>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Identify and train faculty champions</a:t>
            </a:r>
            <a:endParaRPr sz="3067" b="0" i="0" u="none" strike="noStrike" cap="none">
              <a:solidFill>
                <a:srgbClr val="000000"/>
              </a:solidFill>
              <a:latin typeface="Arial"/>
              <a:ea typeface="Arial"/>
              <a:cs typeface="Arial"/>
              <a:sym typeface="Arial"/>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Develop a mental well-being syllabus statement</a:t>
            </a:r>
            <a:endParaRPr sz="3067" b="0" i="0" u="none" strike="noStrike" cap="none">
              <a:solidFill>
                <a:srgbClr val="000000"/>
              </a:solidFill>
              <a:latin typeface="Arial"/>
              <a:ea typeface="Arial"/>
              <a:cs typeface="Arial"/>
              <a:sym typeface="Arial"/>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Create the Health and Well-Being Canvas course </a:t>
            </a:r>
            <a:endParaRPr sz="3067" b="0" i="0" u="none" strike="noStrike" cap="none">
              <a:solidFill>
                <a:srgbClr val="000000"/>
              </a:solidFill>
              <a:latin typeface="Arial"/>
              <a:ea typeface="Arial"/>
              <a:cs typeface="Arial"/>
              <a:sym typeface="Arial"/>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Create and distribute faculty electronic newsletter</a:t>
            </a:r>
            <a:endParaRPr sz="3067" b="0" i="0" u="none" strike="noStrike" cap="none">
              <a:solidFill>
                <a:srgbClr val="000000"/>
              </a:solidFill>
              <a:latin typeface="Arial"/>
              <a:ea typeface="Arial"/>
              <a:cs typeface="Arial"/>
              <a:sym typeface="Arial"/>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Infuse health and well-being activities in FE1100 and Kummer Vanguard Scholars programs</a:t>
            </a:r>
            <a:endParaRPr sz="3067" b="0" i="0" u="none" strike="noStrike" cap="none">
              <a:solidFill>
                <a:srgbClr val="000000"/>
              </a:solidFill>
              <a:latin typeface="Arial"/>
              <a:ea typeface="Arial"/>
              <a:cs typeface="Arial"/>
              <a:sym typeface="Arial"/>
            </a:endParaRPr>
          </a:p>
          <a:p>
            <a:pPr marL="0" marR="0" lvl="0" indent="0" algn="l" rtl="0">
              <a:lnSpc>
                <a:spcPct val="105000"/>
              </a:lnSpc>
              <a:spcBef>
                <a:spcPts val="0"/>
              </a:spcBef>
              <a:spcAft>
                <a:spcPts val="0"/>
              </a:spcAft>
              <a:buClr>
                <a:srgbClr val="000000"/>
              </a:buClr>
              <a:buSzPts val="605"/>
              <a:buFont typeface="Arial"/>
              <a:buNone/>
            </a:pPr>
            <a:endParaRPr sz="3067" b="1" i="0" u="none" strike="noStrike" cap="none">
              <a:solidFill>
                <a:schemeClr val="dk1"/>
              </a:solidFill>
              <a:latin typeface="Arial"/>
              <a:ea typeface="Arial"/>
              <a:cs typeface="Arial"/>
              <a:sym typeface="Arial"/>
            </a:endParaRPr>
          </a:p>
          <a:p>
            <a:pPr marL="0" marR="0" lvl="0" indent="0" algn="l" rtl="0">
              <a:lnSpc>
                <a:spcPct val="105000"/>
              </a:lnSpc>
              <a:spcBef>
                <a:spcPts val="0"/>
              </a:spcBef>
              <a:spcAft>
                <a:spcPts val="0"/>
              </a:spcAft>
              <a:buClr>
                <a:srgbClr val="000000"/>
              </a:buClr>
              <a:buSzPts val="605"/>
              <a:buFont typeface="Arial"/>
              <a:buNone/>
            </a:pPr>
            <a:r>
              <a:rPr lang="en" sz="3067" b="0" i="0" u="none" strike="noStrike" cap="none">
                <a:solidFill>
                  <a:srgbClr val="2DCCD3"/>
                </a:solidFill>
                <a:latin typeface="Nunito"/>
                <a:ea typeface="Nunito"/>
                <a:cs typeface="Nunito"/>
                <a:sym typeface="Nunito"/>
              </a:rPr>
              <a:t>Provide Peer Support to Students At-Risk</a:t>
            </a:r>
            <a:endParaRPr sz="3067" b="0" i="0" u="none" strike="noStrike" cap="none">
              <a:solidFill>
                <a:srgbClr val="2DCCD3"/>
              </a:solidFill>
              <a:latin typeface="Nunito"/>
              <a:ea typeface="Nunito"/>
              <a:cs typeface="Nunito"/>
              <a:sym typeface="Nunito"/>
            </a:endParaRPr>
          </a:p>
          <a:p>
            <a:pPr marL="609585" marR="0" lvl="0" indent="-499520" algn="l" rtl="0">
              <a:lnSpc>
                <a:spcPct val="105000"/>
              </a:lnSpc>
              <a:spcBef>
                <a:spcPts val="0"/>
              </a:spcBef>
              <a:spcAft>
                <a:spcPts val="0"/>
              </a:spcAft>
              <a:buClr>
                <a:schemeClr val="dk1"/>
              </a:buClr>
              <a:buSzPts val="2300"/>
              <a:buFont typeface="Arial"/>
              <a:buChar char="❏"/>
            </a:pPr>
            <a:r>
              <a:rPr lang="en" sz="3067" b="0" i="0" u="none" strike="noStrike" cap="none">
                <a:solidFill>
                  <a:schemeClr val="dk1"/>
                </a:solidFill>
                <a:latin typeface="Arial"/>
                <a:ea typeface="Arial"/>
                <a:cs typeface="Arial"/>
                <a:sym typeface="Arial"/>
              </a:rPr>
              <a:t>Establish peer support groups, Grit and Resilience Workshop</a:t>
            </a:r>
            <a:endParaRPr sz="3067" b="0" i="0" u="none" strike="noStrike" cap="none">
              <a:solidFill>
                <a:srgbClr val="000000"/>
              </a:solidFill>
              <a:latin typeface="Arial"/>
              <a:ea typeface="Arial"/>
              <a:cs typeface="Arial"/>
              <a:sym typeface="Arial"/>
            </a:endParaRPr>
          </a:p>
          <a:p>
            <a:pPr marL="0" marR="0" lvl="0" indent="0" algn="l" rtl="0">
              <a:lnSpc>
                <a:spcPct val="105000"/>
              </a:lnSpc>
              <a:spcBef>
                <a:spcPts val="0"/>
              </a:spcBef>
              <a:spcAft>
                <a:spcPts val="0"/>
              </a:spcAft>
              <a:buClr>
                <a:schemeClr val="dk1"/>
              </a:buClr>
              <a:buSzPts val="605"/>
              <a:buFont typeface="Arial"/>
              <a:buNone/>
            </a:pPr>
            <a:endParaRPr sz="1953" b="1" i="0" u="none" strike="noStrike" cap="none">
              <a:solidFill>
                <a:schemeClr val="dk1"/>
              </a:solidFill>
              <a:latin typeface="Arial"/>
              <a:ea typeface="Arial"/>
              <a:cs typeface="Arial"/>
              <a:sym typeface="Arial"/>
            </a:endParaRPr>
          </a:p>
          <a:p>
            <a:pPr marL="0" marR="0" lvl="0" indent="0" algn="l" rtl="0">
              <a:lnSpc>
                <a:spcPct val="95000"/>
              </a:lnSpc>
              <a:spcBef>
                <a:spcPts val="0"/>
              </a:spcBef>
              <a:spcAft>
                <a:spcPts val="1600"/>
              </a:spcAft>
              <a:buClr>
                <a:srgbClr val="000000"/>
              </a:buClr>
              <a:buSzPts val="605"/>
              <a:buFont typeface="Arial"/>
              <a:buNone/>
            </a:pPr>
            <a:endParaRPr sz="2127"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JED Phase One Accomplishments</a:t>
            </a:r>
            <a:endParaRPr sz="5440" b="1" i="0" u="none" strike="noStrike" cap="none">
              <a:solidFill>
                <a:srgbClr val="000000"/>
              </a:solidFill>
              <a:latin typeface="Libre Franklin"/>
              <a:ea typeface="Libre Franklin"/>
              <a:cs typeface="Libre Franklin"/>
              <a:sym typeface="Libre Franklin"/>
            </a:endParaRPr>
          </a:p>
        </p:txBody>
      </p:sp>
      <p:sp>
        <p:nvSpPr>
          <p:cNvPr id="274" name="Google Shape;274;p29"/>
          <p:cNvSpPr txBox="1">
            <a:spLocks noGrp="1"/>
          </p:cNvSpPr>
          <p:nvPr>
            <p:ph type="body" idx="5"/>
          </p:nvPr>
        </p:nvSpPr>
        <p:spPr>
          <a:xfrm>
            <a:off x="304800" y="1518633"/>
            <a:ext cx="10535600" cy="5249200"/>
          </a:xfrm>
          <a:prstGeom prst="rect">
            <a:avLst/>
          </a:prstGeom>
          <a:noFill/>
          <a:ln>
            <a:noFill/>
          </a:ln>
        </p:spPr>
        <p:txBody>
          <a:bodyPr spcFirstLastPara="1" wrap="square" lIns="121900" tIns="121900" rIns="121900" bIns="121900" anchor="t" anchorCtr="0">
            <a:noAutofit/>
          </a:bodyPr>
          <a:lstStyle/>
          <a:p>
            <a:pPr marL="0" marR="0" lvl="0" indent="0" algn="l" rtl="0">
              <a:lnSpc>
                <a:spcPct val="105000"/>
              </a:lnSpc>
              <a:spcBef>
                <a:spcPts val="0"/>
              </a:spcBef>
              <a:spcAft>
                <a:spcPts val="0"/>
              </a:spcAft>
              <a:buClr>
                <a:schemeClr val="dk1"/>
              </a:buClr>
              <a:buSzPts val="605"/>
              <a:buFont typeface="Arial"/>
              <a:buNone/>
            </a:pPr>
            <a:r>
              <a:rPr lang="en" sz="3067" b="0" i="0" u="none" strike="noStrike" cap="none">
                <a:solidFill>
                  <a:srgbClr val="2DCCD3"/>
                </a:solidFill>
                <a:latin typeface="Nunito"/>
                <a:ea typeface="Nunito"/>
                <a:cs typeface="Nunito"/>
                <a:sym typeface="Nunito"/>
              </a:rPr>
              <a:t>Improve Awareness and Utilization of Wellness Resources</a:t>
            </a:r>
            <a:endParaRPr sz="3067" b="0" i="0" u="none" strike="noStrike" cap="none">
              <a:solidFill>
                <a:srgbClr val="2DCCD3"/>
              </a:solidFill>
              <a:latin typeface="Nunito"/>
              <a:ea typeface="Nunito"/>
              <a:cs typeface="Nunito"/>
              <a:sym typeface="Nunito"/>
            </a:endParaRPr>
          </a:p>
          <a:p>
            <a:pPr marL="609585" marR="0" lvl="0" indent="-499520" algn="l" rtl="0">
              <a:lnSpc>
                <a:spcPct val="105000"/>
              </a:lnSpc>
              <a:spcBef>
                <a:spcPts val="0"/>
              </a:spcBef>
              <a:spcAft>
                <a:spcPts val="0"/>
              </a:spcAft>
              <a:buClr>
                <a:schemeClr val="dk1"/>
              </a:buClr>
              <a:buSzPts val="2300"/>
              <a:buFont typeface="Arial"/>
              <a:buChar char="❏"/>
            </a:pPr>
            <a:r>
              <a:rPr lang="en" sz="3067" b="0" i="0" u="none" strike="noStrike" cap="none">
                <a:solidFill>
                  <a:schemeClr val="dk1"/>
                </a:solidFill>
                <a:latin typeface="Arial"/>
                <a:ea typeface="Arial"/>
                <a:cs typeface="Arial"/>
                <a:sym typeface="Arial"/>
              </a:rPr>
              <a:t>Designate at FTE to oversee health and well-being communications</a:t>
            </a:r>
            <a:endParaRPr sz="3067" b="0" i="0" u="none" strike="noStrike" cap="none">
              <a:solidFill>
                <a:schemeClr val="dk1"/>
              </a:solidFill>
              <a:latin typeface="Arial"/>
              <a:ea typeface="Arial"/>
              <a:cs typeface="Arial"/>
              <a:sym typeface="Arial"/>
            </a:endParaRPr>
          </a:p>
          <a:p>
            <a:pPr marL="0" marR="0" lvl="0" indent="0" algn="l" rtl="0">
              <a:lnSpc>
                <a:spcPct val="105000"/>
              </a:lnSpc>
              <a:spcBef>
                <a:spcPts val="0"/>
              </a:spcBef>
              <a:spcAft>
                <a:spcPts val="0"/>
              </a:spcAft>
              <a:buClr>
                <a:srgbClr val="000000"/>
              </a:buClr>
              <a:buSzPts val="605"/>
              <a:buFont typeface="Arial"/>
              <a:buNone/>
            </a:pPr>
            <a:endParaRPr sz="3067" b="0" i="0" u="none" strike="noStrike" cap="none">
              <a:solidFill>
                <a:schemeClr val="dk1"/>
              </a:solidFill>
              <a:latin typeface="Arial"/>
              <a:ea typeface="Arial"/>
              <a:cs typeface="Arial"/>
              <a:sym typeface="Arial"/>
            </a:endParaRPr>
          </a:p>
          <a:p>
            <a:pPr marL="0" marR="0" lvl="0" indent="0" algn="l" rtl="0">
              <a:lnSpc>
                <a:spcPct val="105000"/>
              </a:lnSpc>
              <a:spcBef>
                <a:spcPts val="0"/>
              </a:spcBef>
              <a:spcAft>
                <a:spcPts val="0"/>
              </a:spcAft>
              <a:buClr>
                <a:srgbClr val="000000"/>
              </a:buClr>
              <a:buSzPts val="605"/>
              <a:buFont typeface="Arial"/>
              <a:buNone/>
            </a:pPr>
            <a:r>
              <a:rPr lang="en" sz="3067" b="0" i="0" u="none" strike="noStrike" cap="none">
                <a:solidFill>
                  <a:srgbClr val="2DCCD3"/>
                </a:solidFill>
                <a:latin typeface="Nunito"/>
                <a:ea typeface="Nunito"/>
                <a:cs typeface="Nunito"/>
                <a:sym typeface="Nunito"/>
              </a:rPr>
              <a:t>Provide Ongoing, Accessible Training for Students</a:t>
            </a:r>
            <a:endParaRPr sz="3067" b="0" i="0" u="none" strike="noStrike" cap="none">
              <a:solidFill>
                <a:srgbClr val="2DCCD3"/>
              </a:solidFill>
              <a:latin typeface="Nunito"/>
              <a:ea typeface="Nunito"/>
              <a:cs typeface="Nunito"/>
              <a:sym typeface="Nunito"/>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Deliver STEP UP! for Mental Well-Being &amp; resource training during opening week</a:t>
            </a:r>
            <a:endParaRPr sz="3067" b="0" i="0" u="none" strike="noStrike" cap="none">
              <a:solidFill>
                <a:srgbClr val="000000"/>
              </a:solidFill>
              <a:latin typeface="Arial"/>
              <a:ea typeface="Arial"/>
              <a:cs typeface="Arial"/>
              <a:sym typeface="Arial"/>
            </a:endParaRPr>
          </a:p>
          <a:p>
            <a:pPr marL="609585" marR="0" lvl="0" indent="-499520" algn="l" rtl="0">
              <a:lnSpc>
                <a:spcPct val="105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Create Mental Well-Being Ambassador positions, provide training</a:t>
            </a:r>
            <a:endParaRPr sz="3067"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605"/>
              <a:buFont typeface="Arial"/>
              <a:buNone/>
            </a:pPr>
            <a:endParaRPr sz="1953" b="1" i="0" u="none" strike="noStrike" cap="none">
              <a:solidFill>
                <a:schemeClr val="dk1"/>
              </a:solidFill>
              <a:latin typeface="Arial"/>
              <a:ea typeface="Arial"/>
              <a:cs typeface="Arial"/>
              <a:sym typeface="Arial"/>
            </a:endParaRPr>
          </a:p>
          <a:p>
            <a:pPr marL="0" marR="0" lvl="0" indent="0" algn="l" rtl="0">
              <a:lnSpc>
                <a:spcPct val="95000"/>
              </a:lnSpc>
              <a:spcBef>
                <a:spcPts val="0"/>
              </a:spcBef>
              <a:spcAft>
                <a:spcPts val="1600"/>
              </a:spcAft>
              <a:buClr>
                <a:srgbClr val="000000"/>
              </a:buClr>
              <a:buSzPts val="605"/>
              <a:buFont typeface="Arial"/>
              <a:buNone/>
            </a:pPr>
            <a:endParaRPr sz="2127"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81050" y="3042948"/>
            <a:ext cx="10929600" cy="3274200"/>
          </a:xfrm>
          <a:prstGeom prst="rect">
            <a:avLst/>
          </a:prstGeom>
          <a:noFill/>
          <a:ln>
            <a:noFill/>
          </a:ln>
        </p:spPr>
        <p:txBody>
          <a:bodyPr spcFirstLastPara="1" wrap="square" lIns="91425" tIns="45700" rIns="91425" bIns="45700" anchor="t" anchorCtr="0">
            <a:noAutofit/>
          </a:bodyPr>
          <a:lstStyle/>
          <a:p>
            <a:pPr marL="342900" lvl="0" indent="-317500" algn="l" rtl="0">
              <a:lnSpc>
                <a:spcPct val="150000"/>
              </a:lnSpc>
              <a:spcBef>
                <a:spcPts val="400"/>
              </a:spcBef>
              <a:spcAft>
                <a:spcPts val="0"/>
              </a:spcAft>
              <a:buClr>
                <a:srgbClr val="003B49"/>
              </a:buClr>
              <a:buSzPts val="2000"/>
              <a:buFont typeface="Arial"/>
              <a:buChar char="•"/>
            </a:pPr>
            <a:r>
              <a:rPr lang="en" sz="2000">
                <a:solidFill>
                  <a:srgbClr val="003B49"/>
                </a:solidFill>
              </a:rPr>
              <a:t>We will be using Robert's Rules to guide our recording of minutes. </a:t>
            </a:r>
            <a:endParaRPr/>
          </a:p>
          <a:p>
            <a:pPr marL="342900" lvl="0" indent="-342900" algn="l" rtl="0">
              <a:lnSpc>
                <a:spcPct val="150000"/>
              </a:lnSpc>
              <a:spcBef>
                <a:spcPts val="0"/>
              </a:spcBef>
              <a:spcAft>
                <a:spcPts val="0"/>
              </a:spcAft>
              <a:buClr>
                <a:srgbClr val="003B49"/>
              </a:buClr>
              <a:buSzPts val="2000"/>
              <a:buFont typeface="Arial"/>
              <a:buChar char="•"/>
            </a:pPr>
            <a:r>
              <a:rPr lang="en" sz="2000">
                <a:solidFill>
                  <a:srgbClr val="003B49"/>
                </a:solidFill>
                <a:latin typeface="Arial"/>
                <a:ea typeface="Arial"/>
                <a:cs typeface="Arial"/>
                <a:sym typeface="Arial"/>
              </a:rPr>
              <a:t>Robert's Rules of Order say that meeting minutes are simply a summary of what happened at the meeting.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They are not a play by play of everything that happened or what members said.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If needed, Faculty Senators may request access to the audio recording of the meeting. Please email </a:t>
            </a:r>
            <a:r>
              <a:rPr lang="en" sz="20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facsenate@mst.edu</a:t>
            </a:r>
            <a:r>
              <a:rPr lang="en" sz="2000">
                <a:solidFill>
                  <a:srgbClr val="0070C0"/>
                </a:solidFill>
                <a:latin typeface="Arial"/>
                <a:ea typeface="Arial"/>
                <a:cs typeface="Arial"/>
                <a:sym typeface="Arial"/>
              </a:rPr>
              <a:t> </a:t>
            </a:r>
            <a:r>
              <a:rPr lang="en" sz="2000">
                <a:solidFill>
                  <a:srgbClr val="003B49"/>
                </a:solidFill>
                <a:latin typeface="Arial"/>
                <a:ea typeface="Arial"/>
                <a:cs typeface="Arial"/>
                <a:sym typeface="Arial"/>
              </a:rPr>
              <a:t>with justification. </a:t>
            </a:r>
            <a:endParaRPr sz="2000">
              <a:solidFill>
                <a:srgbClr val="003B49"/>
              </a:solidFill>
              <a:latin typeface="Arial"/>
              <a:ea typeface="Arial"/>
              <a:cs typeface="Arial"/>
              <a:sym typeface="Arial"/>
            </a:endParaRPr>
          </a:p>
          <a:p>
            <a:pPr marL="6350" lvl="0" indent="-6350" algn="l" rtl="0">
              <a:spcBef>
                <a:spcPts val="400"/>
              </a:spcBef>
              <a:spcAft>
                <a:spcPts val="0"/>
              </a:spcAft>
              <a:buClr>
                <a:srgbClr val="509E2F"/>
              </a:buClr>
              <a:buSzPts val="2000"/>
              <a:buNone/>
            </a:pPr>
            <a:endParaRPr sz="2000">
              <a:solidFill>
                <a:srgbClr val="003B49"/>
              </a:solidFill>
              <a:latin typeface="Arial"/>
              <a:ea typeface="Arial"/>
              <a:cs typeface="Arial"/>
              <a:sym typeface="Arial"/>
            </a:endParaRPr>
          </a:p>
          <a:p>
            <a:pPr marL="6350" lvl="0" indent="-6350" algn="l" rtl="0">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112" name="Google Shape;112;p3"/>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Minutes</a:t>
            </a:r>
            <a:endParaRPr sz="3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body" idx="2"/>
          </p:nvPr>
        </p:nvSpPr>
        <p:spPr>
          <a:xfrm>
            <a:off x="247733" y="1615067"/>
            <a:ext cx="11160000" cy="5141600"/>
          </a:xfrm>
          <a:prstGeom prst="rect">
            <a:avLst/>
          </a:prstGeom>
          <a:noFill/>
          <a:ln>
            <a:noFill/>
          </a:ln>
        </p:spPr>
        <p:txBody>
          <a:bodyPr spcFirstLastPara="1" wrap="square" lIns="121900" tIns="121900" rIns="121900" bIns="121900" anchor="t" anchorCtr="0">
            <a:normAutofit fontScale="85000" lnSpcReduction="10000"/>
          </a:bodyPr>
          <a:lstStyle/>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Restructure JED Committee and invite new members </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Build faculty website for supporting well-being in the classroom</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Explore training tools to enhance faculty interactions with students</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Develop Faculty Excellence in Well-Being Award</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Distribute monthly email with resources and upcoming events</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Partner with CAFE to offer tools and trainings to faculty</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Promote health and wellness resources for employees</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1" i="0" u="none" strike="noStrike" cap="none">
                <a:solidFill>
                  <a:schemeClr val="dk1"/>
                </a:solidFill>
                <a:latin typeface="Arial"/>
                <a:ea typeface="Arial"/>
                <a:cs typeface="Arial"/>
                <a:sym typeface="Arial"/>
              </a:rPr>
              <a:t>Expand use of S&amp;T Connect and UCARE</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0" i="0" u="none" strike="noStrike" cap="none">
                <a:solidFill>
                  <a:schemeClr val="dk1"/>
                </a:solidFill>
                <a:latin typeface="Arial"/>
                <a:ea typeface="Arial"/>
                <a:cs typeface="Arial"/>
                <a:sym typeface="Arial"/>
              </a:rPr>
              <a:t>Incorporate well-being metrics into success dashboards</a:t>
            </a:r>
            <a:endParaRPr sz="3067" b="1"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0" i="0" u="none" strike="noStrike" cap="none">
                <a:solidFill>
                  <a:schemeClr val="dk1"/>
                </a:solidFill>
                <a:latin typeface="Arial"/>
                <a:ea typeface="Arial"/>
                <a:cs typeface="Arial"/>
                <a:sym typeface="Arial"/>
              </a:rPr>
              <a:t>Work closely with New Student Programs and train mentors</a:t>
            </a:r>
            <a:endParaRPr sz="3067" b="0" i="0" u="none" strike="noStrike" cap="none">
              <a:solidFill>
                <a:schemeClr val="dk1"/>
              </a:solidFill>
              <a:latin typeface="Arial"/>
              <a:ea typeface="Arial"/>
              <a:cs typeface="Arial"/>
              <a:sym typeface="Arial"/>
            </a:endParaRPr>
          </a:p>
          <a:p>
            <a:pPr marL="609585" marR="0" lvl="0" indent="-484976" algn="l" rtl="0">
              <a:lnSpc>
                <a:spcPct val="100000"/>
              </a:lnSpc>
              <a:spcBef>
                <a:spcPts val="0"/>
              </a:spcBef>
              <a:spcAft>
                <a:spcPts val="0"/>
              </a:spcAft>
              <a:buClr>
                <a:schemeClr val="dk1"/>
              </a:buClr>
              <a:buSzPct val="100000"/>
              <a:buFont typeface="Arial"/>
              <a:buChar char="❏"/>
            </a:pPr>
            <a:r>
              <a:rPr lang="en" sz="3067" b="0" i="0" u="none" strike="noStrike" cap="none">
                <a:solidFill>
                  <a:schemeClr val="dk1"/>
                </a:solidFill>
                <a:latin typeface="Arial"/>
                <a:ea typeface="Arial"/>
                <a:cs typeface="Arial"/>
                <a:sym typeface="Arial"/>
              </a:rPr>
              <a:t>Infuse the Inclusive Excellence Framework with JED strategic plan</a:t>
            </a:r>
            <a:endParaRPr sz="3067" b="0" i="0" u="none" strike="noStrike" cap="none">
              <a:solidFill>
                <a:schemeClr val="dk1"/>
              </a:solidFill>
              <a:latin typeface="Arial"/>
              <a:ea typeface="Arial"/>
              <a:cs typeface="Arial"/>
              <a:sym typeface="Arial"/>
            </a:endParaRPr>
          </a:p>
        </p:txBody>
      </p:sp>
      <p:sp>
        <p:nvSpPr>
          <p:cNvPr id="280" name="Google Shape;280;p30"/>
          <p:cNvSpPr txBox="1"/>
          <p:nvPr/>
        </p:nvSpPr>
        <p:spPr>
          <a:xfrm>
            <a:off x="337467" y="325400"/>
            <a:ext cx="10474000" cy="1077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Libre Franklin"/>
                <a:ea typeface="Libre Franklin"/>
                <a:cs typeface="Libre Franklin"/>
                <a:sym typeface="Libre Franklin"/>
              </a:rPr>
              <a:t>JED Phase Two Opportunities</a:t>
            </a:r>
            <a:endParaRPr sz="5400" b="1"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Faculty Champions</a:t>
            </a:r>
            <a:endParaRPr sz="5440" b="1" i="0" u="none" strike="noStrike" cap="none">
              <a:solidFill>
                <a:srgbClr val="000000"/>
              </a:solidFill>
              <a:latin typeface="Libre Franklin"/>
              <a:ea typeface="Libre Franklin"/>
              <a:cs typeface="Libre Franklin"/>
              <a:sym typeface="Libre Franklin"/>
            </a:endParaRPr>
          </a:p>
        </p:txBody>
      </p:sp>
      <p:sp>
        <p:nvSpPr>
          <p:cNvPr id="286" name="Google Shape;286;p31"/>
          <p:cNvSpPr txBox="1">
            <a:spLocks noGrp="1"/>
          </p:cNvSpPr>
          <p:nvPr>
            <p:ph type="subTitle" idx="4"/>
          </p:nvPr>
        </p:nvSpPr>
        <p:spPr>
          <a:xfrm>
            <a:off x="304800" y="1421100"/>
            <a:ext cx="105356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Expectations</a:t>
            </a:r>
            <a:endParaRPr sz="1867" b="0" i="0" u="none" strike="noStrike" cap="none">
              <a:solidFill>
                <a:srgbClr val="000000"/>
              </a:solidFill>
              <a:latin typeface="Arial"/>
              <a:ea typeface="Arial"/>
              <a:cs typeface="Arial"/>
              <a:sym typeface="Arial"/>
            </a:endParaRPr>
          </a:p>
        </p:txBody>
      </p:sp>
      <p:sp>
        <p:nvSpPr>
          <p:cNvPr id="287" name="Google Shape;287;p31"/>
          <p:cNvSpPr txBox="1">
            <a:spLocks noGrp="1"/>
          </p:cNvSpPr>
          <p:nvPr>
            <p:ph type="body" idx="5"/>
          </p:nvPr>
        </p:nvSpPr>
        <p:spPr>
          <a:xfrm>
            <a:off x="304867" y="2218233"/>
            <a:ext cx="10761200" cy="4560000"/>
          </a:xfrm>
          <a:prstGeom prst="rect">
            <a:avLst/>
          </a:prstGeom>
          <a:noFill/>
          <a:ln>
            <a:noFill/>
          </a:ln>
        </p:spPr>
        <p:txBody>
          <a:bodyPr spcFirstLastPara="1" wrap="square" lIns="121900" tIns="121900" rIns="121900" bIns="121900" anchor="t" anchorCtr="0">
            <a:noAutofit/>
          </a:bodyPr>
          <a:lstStyle/>
          <a:p>
            <a:pPr marL="609585" marR="0" lvl="0" indent="-499520" algn="l" rtl="0">
              <a:lnSpc>
                <a:spcPct val="100000"/>
              </a:lnSpc>
              <a:spcBef>
                <a:spcPts val="0"/>
              </a:spcBef>
              <a:spcAft>
                <a:spcPts val="0"/>
              </a:spcAft>
              <a:buClr>
                <a:schemeClr val="dk1"/>
              </a:buClr>
              <a:buSzPts val="2300"/>
              <a:buFont typeface="Arial"/>
              <a:buChar char="❏"/>
            </a:pPr>
            <a:r>
              <a:rPr lang="en" sz="3067" b="0" i="0" u="none" strike="noStrike" cap="none">
                <a:solidFill>
                  <a:schemeClr val="dk1"/>
                </a:solidFill>
                <a:latin typeface="Arial"/>
                <a:ea typeface="Arial"/>
                <a:cs typeface="Arial"/>
                <a:sym typeface="Arial"/>
              </a:rPr>
              <a:t>Serve as a point of contact to share information on programs and resources with your department</a:t>
            </a:r>
            <a:endParaRPr sz="3067" b="0" i="0" u="none" strike="noStrike" cap="none">
              <a:solidFill>
                <a:schemeClr val="dk1"/>
              </a:solidFill>
              <a:latin typeface="Arial"/>
              <a:ea typeface="Arial"/>
              <a:cs typeface="Arial"/>
              <a:sym typeface="Arial"/>
            </a:endParaRPr>
          </a:p>
          <a:p>
            <a:pPr marL="609585" marR="0" lvl="0" indent="-499520" algn="l" rtl="0">
              <a:lnSpc>
                <a:spcPct val="100000"/>
              </a:lnSpc>
              <a:spcBef>
                <a:spcPts val="1333"/>
              </a:spcBef>
              <a:spcAft>
                <a:spcPts val="0"/>
              </a:spcAft>
              <a:buClr>
                <a:schemeClr val="dk1"/>
              </a:buClr>
              <a:buSzPts val="2300"/>
              <a:buFont typeface="Arial"/>
              <a:buChar char="❏"/>
            </a:pPr>
            <a:r>
              <a:rPr lang="en" sz="3067" b="0" i="0" u="none" strike="noStrike" cap="none">
                <a:solidFill>
                  <a:schemeClr val="dk1"/>
                </a:solidFill>
                <a:latin typeface="Arial"/>
                <a:ea typeface="Arial"/>
                <a:cs typeface="Arial"/>
                <a:sym typeface="Arial"/>
              </a:rPr>
              <a:t>Be a resource for faculty who have questions about where to send students for support, etc</a:t>
            </a:r>
            <a:endParaRPr sz="3067" b="0" i="0" u="none" strike="noStrike" cap="none">
              <a:solidFill>
                <a:schemeClr val="dk1"/>
              </a:solidFill>
              <a:latin typeface="Arial"/>
              <a:ea typeface="Arial"/>
              <a:cs typeface="Arial"/>
              <a:sym typeface="Arial"/>
            </a:endParaRPr>
          </a:p>
          <a:p>
            <a:pPr marL="609585" marR="0" lvl="0" indent="-499520" algn="l" rtl="0">
              <a:lnSpc>
                <a:spcPct val="100000"/>
              </a:lnSpc>
              <a:spcBef>
                <a:spcPts val="1333"/>
              </a:spcBef>
              <a:spcAft>
                <a:spcPts val="0"/>
              </a:spcAft>
              <a:buClr>
                <a:schemeClr val="dk1"/>
              </a:buClr>
              <a:buSzPts val="2300"/>
              <a:buFont typeface="Arial"/>
              <a:buChar char="❏"/>
            </a:pPr>
            <a:r>
              <a:rPr lang="en" sz="3067" b="0" i="0" u="none" strike="noStrike" cap="none">
                <a:solidFill>
                  <a:schemeClr val="dk1"/>
                </a:solidFill>
                <a:latin typeface="Arial"/>
                <a:ea typeface="Arial"/>
                <a:cs typeface="Arial"/>
                <a:sym typeface="Arial"/>
              </a:rPr>
              <a:t>Participate in a two-hour training and two meetings per semester</a:t>
            </a:r>
            <a:endParaRPr sz="3067" b="0" i="0" u="none" strike="noStrike" cap="none">
              <a:solidFill>
                <a:schemeClr val="dk1"/>
              </a:solidFill>
              <a:latin typeface="Arial"/>
              <a:ea typeface="Arial"/>
              <a:cs typeface="Arial"/>
              <a:sym typeface="Arial"/>
            </a:endParaRPr>
          </a:p>
          <a:p>
            <a:pPr marL="609585" marR="0" lvl="0" indent="-499520" algn="l" rtl="0">
              <a:lnSpc>
                <a:spcPct val="100000"/>
              </a:lnSpc>
              <a:spcBef>
                <a:spcPts val="1333"/>
              </a:spcBef>
              <a:spcAft>
                <a:spcPts val="1333"/>
              </a:spcAft>
              <a:buClr>
                <a:schemeClr val="dk1"/>
              </a:buClr>
              <a:buSzPts val="2300"/>
              <a:buFont typeface="Arial"/>
              <a:buChar char="❏"/>
            </a:pPr>
            <a:r>
              <a:rPr lang="en" sz="3067" b="0" i="0" u="none" strike="noStrike" cap="none">
                <a:solidFill>
                  <a:schemeClr val="dk1"/>
                </a:solidFill>
                <a:latin typeface="Arial"/>
                <a:ea typeface="Arial"/>
                <a:cs typeface="Arial"/>
                <a:sym typeface="Arial"/>
              </a:rPr>
              <a:t>Periodic communication with the JED Campus Committee/Faculty Engagement Committee</a:t>
            </a:r>
            <a:endParaRPr sz="4267"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2"/>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New Faculty Webpage</a:t>
            </a:r>
            <a:endParaRPr sz="5440" b="1" i="0" u="none" strike="noStrike" cap="none">
              <a:solidFill>
                <a:srgbClr val="000000"/>
              </a:solidFill>
              <a:latin typeface="Libre Franklin"/>
              <a:ea typeface="Libre Franklin"/>
              <a:cs typeface="Libre Franklin"/>
              <a:sym typeface="Libre Franklin"/>
            </a:endParaRPr>
          </a:p>
        </p:txBody>
      </p:sp>
      <p:sp>
        <p:nvSpPr>
          <p:cNvPr id="293" name="Google Shape;293;p32"/>
          <p:cNvSpPr txBox="1">
            <a:spLocks noGrp="1"/>
          </p:cNvSpPr>
          <p:nvPr>
            <p:ph type="subTitle" idx="1"/>
          </p:nvPr>
        </p:nvSpPr>
        <p:spPr>
          <a:xfrm>
            <a:off x="304700" y="1421100"/>
            <a:ext cx="105056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What Will Be Featured?</a:t>
            </a:r>
            <a:endParaRPr sz="1867" b="0" i="0" u="none" strike="noStrike" cap="none">
              <a:solidFill>
                <a:srgbClr val="000000"/>
              </a:solidFill>
              <a:latin typeface="Arial"/>
              <a:ea typeface="Arial"/>
              <a:cs typeface="Arial"/>
              <a:sym typeface="Arial"/>
            </a:endParaRPr>
          </a:p>
        </p:txBody>
      </p:sp>
      <p:sp>
        <p:nvSpPr>
          <p:cNvPr id="294" name="Google Shape;294;p32"/>
          <p:cNvSpPr txBox="1">
            <a:spLocks noGrp="1"/>
          </p:cNvSpPr>
          <p:nvPr>
            <p:ph type="body" idx="2"/>
          </p:nvPr>
        </p:nvSpPr>
        <p:spPr>
          <a:xfrm>
            <a:off x="304800" y="2218233"/>
            <a:ext cx="10505600" cy="4219200"/>
          </a:xfrm>
          <a:prstGeom prst="rect">
            <a:avLst/>
          </a:prstGeom>
          <a:noFill/>
          <a:ln>
            <a:noFill/>
          </a:ln>
        </p:spPr>
        <p:txBody>
          <a:bodyPr spcFirstLastPara="1" wrap="square" lIns="121900" tIns="121900" rIns="121900" bIns="121900" anchor="t" anchorCtr="0">
            <a:normAutofit/>
          </a:bodyPr>
          <a:lstStyle/>
          <a:p>
            <a:pPr marL="609585" marR="0" lvl="0" indent="-499520" algn="l" rtl="0">
              <a:lnSpc>
                <a:spcPct val="100000"/>
              </a:lnSpc>
              <a:spcBef>
                <a:spcPts val="0"/>
              </a:spcBef>
              <a:spcAft>
                <a:spcPts val="0"/>
              </a:spcAft>
              <a:buClr>
                <a:srgbClr val="003B49"/>
              </a:buClr>
              <a:buSzPts val="2300"/>
              <a:buFont typeface="Arial"/>
              <a:buChar char="❏"/>
            </a:pPr>
            <a:r>
              <a:rPr lang="en" sz="3067" b="0" i="0" u="none" strike="noStrike" cap="none">
                <a:solidFill>
                  <a:srgbClr val="003B49"/>
                </a:solidFill>
                <a:latin typeface="Arial"/>
                <a:ea typeface="Arial"/>
                <a:cs typeface="Arial"/>
                <a:sym typeface="Arial"/>
              </a:rPr>
              <a:t>Faculty profiles - share submitted examples of how you support well-being</a:t>
            </a:r>
            <a:endParaRPr sz="3067" b="0" i="0" u="none" strike="noStrike" cap="none">
              <a:solidFill>
                <a:srgbClr val="003B49"/>
              </a:solidFill>
              <a:latin typeface="Arial"/>
              <a:ea typeface="Arial"/>
              <a:cs typeface="Arial"/>
              <a:sym typeface="Arial"/>
            </a:endParaRPr>
          </a:p>
          <a:p>
            <a:pPr marL="609585" marR="0" lvl="0" indent="-499520" algn="l" rtl="0">
              <a:lnSpc>
                <a:spcPct val="100000"/>
              </a:lnSpc>
              <a:spcBef>
                <a:spcPts val="0"/>
              </a:spcBef>
              <a:spcAft>
                <a:spcPts val="0"/>
              </a:spcAft>
              <a:buClr>
                <a:srgbClr val="003B49"/>
              </a:buClr>
              <a:buSzPts val="2300"/>
              <a:buFont typeface="Arial"/>
              <a:buChar char="❏"/>
            </a:pPr>
            <a:r>
              <a:rPr lang="en" sz="3067" b="0" i="0" u="none" strike="noStrike" cap="none">
                <a:solidFill>
                  <a:srgbClr val="003B49"/>
                </a:solidFill>
                <a:latin typeface="Arial"/>
                <a:ea typeface="Arial"/>
                <a:cs typeface="Arial"/>
                <a:sym typeface="Arial"/>
              </a:rPr>
              <a:t>Actionable </a:t>
            </a:r>
            <a:r>
              <a:rPr lang="en" sz="3067" b="0" i="0" u="none" strike="noStrike" cap="none">
                <a:solidFill>
                  <a:srgbClr val="000000"/>
                </a:solidFill>
                <a:latin typeface="Arial"/>
                <a:ea typeface="Arial"/>
                <a:cs typeface="Arial"/>
                <a:sym typeface="Arial"/>
              </a:rPr>
              <a:t>practices</a:t>
            </a:r>
            <a:r>
              <a:rPr lang="en" sz="3067" b="0" i="0" u="none" strike="noStrike" cap="none">
                <a:solidFill>
                  <a:srgbClr val="003B49"/>
                </a:solidFill>
                <a:latin typeface="Arial"/>
                <a:ea typeface="Arial"/>
                <a:cs typeface="Arial"/>
                <a:sym typeface="Arial"/>
              </a:rPr>
              <a:t>, examples, tools</a:t>
            </a:r>
            <a:endParaRPr sz="3067" b="0" i="0" u="none" strike="noStrike" cap="none">
              <a:solidFill>
                <a:srgbClr val="003B49"/>
              </a:solidFill>
              <a:latin typeface="Arial"/>
              <a:ea typeface="Arial"/>
              <a:cs typeface="Arial"/>
              <a:sym typeface="Arial"/>
            </a:endParaRPr>
          </a:p>
          <a:p>
            <a:pPr marL="609585" marR="0" lvl="0" indent="-499520" algn="l" rtl="0">
              <a:lnSpc>
                <a:spcPct val="100000"/>
              </a:lnSpc>
              <a:spcBef>
                <a:spcPts val="0"/>
              </a:spcBef>
              <a:spcAft>
                <a:spcPts val="0"/>
              </a:spcAft>
              <a:buClr>
                <a:srgbClr val="003B49"/>
              </a:buClr>
              <a:buSzPts val="2300"/>
              <a:buFont typeface="Arial"/>
              <a:buChar char="❏"/>
            </a:pPr>
            <a:r>
              <a:rPr lang="en" sz="3067" b="0" i="0" u="none" strike="noStrike" cap="none">
                <a:solidFill>
                  <a:srgbClr val="003B49"/>
                </a:solidFill>
                <a:latin typeface="Arial"/>
                <a:ea typeface="Arial"/>
                <a:cs typeface="Arial"/>
                <a:sym typeface="Arial"/>
              </a:rPr>
              <a:t>Resource library</a:t>
            </a:r>
            <a:endParaRPr sz="3067" b="0" i="0" u="none" strike="noStrike" cap="none">
              <a:solidFill>
                <a:srgbClr val="003B49"/>
              </a:solidFill>
              <a:latin typeface="Arial"/>
              <a:ea typeface="Arial"/>
              <a:cs typeface="Arial"/>
              <a:sym typeface="Arial"/>
            </a:endParaRPr>
          </a:p>
          <a:p>
            <a:pPr marL="609585" marR="0" lvl="0" indent="-499520" algn="l" rtl="0">
              <a:lnSpc>
                <a:spcPct val="100000"/>
              </a:lnSpc>
              <a:spcBef>
                <a:spcPts val="0"/>
              </a:spcBef>
              <a:spcAft>
                <a:spcPts val="0"/>
              </a:spcAft>
              <a:buClr>
                <a:srgbClr val="003B49"/>
              </a:buClr>
              <a:buSzPts val="2300"/>
              <a:buFont typeface="Arial"/>
              <a:buChar char="❏"/>
            </a:pPr>
            <a:r>
              <a:rPr lang="en" sz="3067" b="0" i="0" u="none" strike="noStrike" cap="none">
                <a:solidFill>
                  <a:srgbClr val="003B49"/>
                </a:solidFill>
                <a:latin typeface="Arial"/>
                <a:ea typeface="Arial"/>
                <a:cs typeface="Arial"/>
                <a:sym typeface="Arial"/>
              </a:rPr>
              <a:t>Support resources for faculty well-being</a:t>
            </a:r>
            <a:endParaRPr sz="3067" b="0" i="0" u="none" strike="noStrike" cap="none">
              <a:solidFill>
                <a:srgbClr val="003B49"/>
              </a:solidFill>
              <a:highlight>
                <a:srgbClr val="FFFFFF"/>
              </a:highligh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New Faculty Webpage</a:t>
            </a:r>
            <a:endParaRPr sz="5440" b="1" i="0" u="none" strike="noStrike" cap="none">
              <a:solidFill>
                <a:srgbClr val="000000"/>
              </a:solidFill>
              <a:latin typeface="Libre Franklin"/>
              <a:ea typeface="Libre Franklin"/>
              <a:cs typeface="Libre Franklin"/>
              <a:sym typeface="Libre Franklin"/>
            </a:endParaRPr>
          </a:p>
        </p:txBody>
      </p:sp>
      <p:sp>
        <p:nvSpPr>
          <p:cNvPr id="300" name="Google Shape;300;p33"/>
          <p:cNvSpPr txBox="1">
            <a:spLocks noGrp="1"/>
          </p:cNvSpPr>
          <p:nvPr>
            <p:ph type="subTitle" idx="1"/>
          </p:nvPr>
        </p:nvSpPr>
        <p:spPr>
          <a:xfrm>
            <a:off x="304700" y="1421100"/>
            <a:ext cx="105056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Campus Resources</a:t>
            </a:r>
            <a:endParaRPr sz="1867" b="0" i="0" u="none" strike="noStrike" cap="none">
              <a:solidFill>
                <a:srgbClr val="000000"/>
              </a:solidFill>
              <a:latin typeface="Arial"/>
              <a:ea typeface="Arial"/>
              <a:cs typeface="Arial"/>
              <a:sym typeface="Arial"/>
            </a:endParaRPr>
          </a:p>
        </p:txBody>
      </p:sp>
      <p:sp>
        <p:nvSpPr>
          <p:cNvPr id="301" name="Google Shape;301;p33"/>
          <p:cNvSpPr txBox="1">
            <a:spLocks noGrp="1"/>
          </p:cNvSpPr>
          <p:nvPr>
            <p:ph type="body" idx="2"/>
          </p:nvPr>
        </p:nvSpPr>
        <p:spPr>
          <a:xfrm>
            <a:off x="304800" y="2218233"/>
            <a:ext cx="10505600" cy="421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2500"/>
              <a:buFont typeface="Arial"/>
              <a:buNone/>
            </a:pPr>
            <a:r>
              <a:rPr lang="en" sz="1867" b="0" i="0" u="none" strike="noStrike" cap="none">
                <a:solidFill>
                  <a:srgbClr val="000000"/>
                </a:solidFill>
                <a:latin typeface="Arial"/>
                <a:ea typeface="Arial"/>
                <a:cs typeface="Arial"/>
                <a:sym typeface="Arial"/>
              </a:rPr>
              <a:t>Employee Assistance Program from ComPsych</a:t>
            </a:r>
            <a:endParaRPr sz="1867" b="0" i="0" u="none" strike="noStrike" cap="none">
              <a:solidFill>
                <a:srgbClr val="000000"/>
              </a:solidFill>
              <a:latin typeface="Arial"/>
              <a:ea typeface="Arial"/>
              <a:cs typeface="Arial"/>
              <a:sym typeface="Arial"/>
            </a:endParaRPr>
          </a:p>
          <a:p>
            <a:pPr marL="609585" marR="0" lvl="0" indent="-499520" algn="l" rtl="0">
              <a:lnSpc>
                <a:spcPct val="100000"/>
              </a:lnSpc>
              <a:spcBef>
                <a:spcPts val="1600"/>
              </a:spcBef>
              <a:spcAft>
                <a:spcPts val="0"/>
              </a:spcAft>
              <a:buClr>
                <a:schemeClr val="dk1"/>
              </a:buClr>
              <a:buSzPts val="2300"/>
              <a:buFont typeface="Arial"/>
              <a:buChar char="❏"/>
            </a:pPr>
            <a:r>
              <a:rPr lang="en" sz="3067" b="0" i="0" u="none" strike="noStrike" cap="none">
                <a:solidFill>
                  <a:srgbClr val="333333"/>
                </a:solidFill>
                <a:highlight>
                  <a:srgbClr val="FFFFFF"/>
                </a:highlight>
                <a:latin typeface="Arial"/>
                <a:ea typeface="Arial"/>
                <a:cs typeface="Arial"/>
                <a:sym typeface="Arial"/>
              </a:rPr>
              <a:t>Confidential, professional service provided to all employees, their families, retirees, and organizational work units. The EAP provides a variety of services to help employees influenced by a range of personal concerns or stressors.</a:t>
            </a:r>
            <a:endParaRPr sz="3067" b="0" i="0" u="none" strike="noStrike" cap="none">
              <a:solidFill>
                <a:srgbClr val="333333"/>
              </a:solidFill>
              <a:highlight>
                <a:srgbClr val="FFFFFF"/>
              </a:highlight>
              <a:latin typeface="Arial"/>
              <a:ea typeface="Arial"/>
              <a:cs typeface="Arial"/>
              <a:sym typeface="Arial"/>
            </a:endParaRPr>
          </a:p>
          <a:p>
            <a:pPr marL="609585" marR="0" lvl="0" indent="-499520" algn="l" rtl="0">
              <a:lnSpc>
                <a:spcPct val="100000"/>
              </a:lnSpc>
              <a:spcBef>
                <a:spcPts val="0"/>
              </a:spcBef>
              <a:spcAft>
                <a:spcPts val="0"/>
              </a:spcAft>
              <a:buClr>
                <a:schemeClr val="dk1"/>
              </a:buClr>
              <a:buSzPts val="2300"/>
              <a:buFont typeface="Arial"/>
              <a:buChar char="❏"/>
            </a:pPr>
            <a:r>
              <a:rPr lang="en" sz="3067" b="0" i="0" u="none" strike="noStrike" cap="none">
                <a:solidFill>
                  <a:srgbClr val="333333"/>
                </a:solidFill>
                <a:highlight>
                  <a:srgbClr val="FFFFFF"/>
                </a:highlight>
                <a:latin typeface="Arial"/>
                <a:ea typeface="Arial"/>
                <a:cs typeface="Arial"/>
                <a:sym typeface="Arial"/>
              </a:rPr>
              <a:t>Call </a:t>
            </a:r>
            <a:r>
              <a:rPr lang="en" sz="3067" b="1" i="0" u="none" strike="noStrike" cap="none">
                <a:solidFill>
                  <a:srgbClr val="2DCCD3"/>
                </a:solidFill>
                <a:highlight>
                  <a:srgbClr val="FFFFFF"/>
                </a:highlight>
                <a:latin typeface="Arial"/>
                <a:ea typeface="Arial"/>
                <a:cs typeface="Arial"/>
                <a:sym typeface="Arial"/>
              </a:rPr>
              <a:t>833.515.0754</a:t>
            </a:r>
            <a:r>
              <a:rPr lang="en" sz="3067" b="0" i="0" u="none" strike="noStrike" cap="none">
                <a:solidFill>
                  <a:srgbClr val="333333"/>
                </a:solidFill>
                <a:highlight>
                  <a:srgbClr val="FFFFFF"/>
                </a:highlight>
                <a:latin typeface="Arial"/>
                <a:ea typeface="Arial"/>
                <a:cs typeface="Arial"/>
                <a:sym typeface="Arial"/>
              </a:rPr>
              <a:t> (available 24/7)</a:t>
            </a:r>
            <a:endParaRPr sz="3067" b="0" i="0" u="none" strike="noStrike" cap="none">
              <a:solidFill>
                <a:srgbClr val="333333"/>
              </a:solidFill>
              <a:highlight>
                <a:srgbClr val="FFFFFF"/>
              </a:highlight>
              <a:latin typeface="Arial"/>
              <a:ea typeface="Arial"/>
              <a:cs typeface="Arial"/>
              <a:sym typeface="Arial"/>
            </a:endParaRPr>
          </a:p>
          <a:p>
            <a:pPr marL="609585" marR="0" lvl="0" indent="-499520" algn="l" rtl="0">
              <a:lnSpc>
                <a:spcPct val="100000"/>
              </a:lnSpc>
              <a:spcBef>
                <a:spcPts val="0"/>
              </a:spcBef>
              <a:spcAft>
                <a:spcPts val="0"/>
              </a:spcAft>
              <a:buClr>
                <a:schemeClr val="dk1"/>
              </a:buClr>
              <a:buSzPts val="2300"/>
              <a:buFont typeface="Arial"/>
              <a:buChar char="❏"/>
            </a:pPr>
            <a:r>
              <a:rPr lang="en" sz="3067" b="1" i="0" u="none" strike="noStrike" cap="none">
                <a:solidFill>
                  <a:srgbClr val="2DCCD3"/>
                </a:solidFill>
                <a:highlight>
                  <a:srgbClr val="FFFFFF"/>
                </a:highlight>
                <a:latin typeface="Arial"/>
                <a:ea typeface="Arial"/>
                <a:cs typeface="Arial"/>
                <a:sym typeface="Arial"/>
              </a:rPr>
              <a:t>umsystem.edu/totalrewards/benefits/eap</a:t>
            </a:r>
            <a:endParaRPr sz="3067" b="1" i="0" u="none" strike="noStrike" cap="none">
              <a:solidFill>
                <a:srgbClr val="2DCCD3"/>
              </a:solidFill>
              <a:highlight>
                <a:srgbClr val="FFFFFF"/>
              </a:highlight>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New Faculty Webpage</a:t>
            </a:r>
            <a:endParaRPr sz="5440" b="1" i="0" u="none" strike="noStrike" cap="none">
              <a:solidFill>
                <a:srgbClr val="000000"/>
              </a:solidFill>
              <a:latin typeface="Libre Franklin"/>
              <a:ea typeface="Libre Franklin"/>
              <a:cs typeface="Libre Franklin"/>
              <a:sym typeface="Libre Franklin"/>
            </a:endParaRPr>
          </a:p>
        </p:txBody>
      </p:sp>
      <p:sp>
        <p:nvSpPr>
          <p:cNvPr id="307" name="Google Shape;307;p34"/>
          <p:cNvSpPr txBox="1">
            <a:spLocks noGrp="1"/>
          </p:cNvSpPr>
          <p:nvPr>
            <p:ph type="subTitle" idx="1"/>
          </p:nvPr>
        </p:nvSpPr>
        <p:spPr>
          <a:xfrm>
            <a:off x="304700" y="1421100"/>
            <a:ext cx="105056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Campus Resources</a:t>
            </a:r>
            <a:endParaRPr sz="1867" b="0" i="0" u="none" strike="noStrike" cap="none">
              <a:solidFill>
                <a:srgbClr val="000000"/>
              </a:solidFill>
              <a:latin typeface="Arial"/>
              <a:ea typeface="Arial"/>
              <a:cs typeface="Arial"/>
              <a:sym typeface="Arial"/>
            </a:endParaRPr>
          </a:p>
        </p:txBody>
      </p:sp>
      <p:sp>
        <p:nvSpPr>
          <p:cNvPr id="308" name="Google Shape;308;p34"/>
          <p:cNvSpPr txBox="1">
            <a:spLocks noGrp="1"/>
          </p:cNvSpPr>
          <p:nvPr>
            <p:ph type="body" idx="2"/>
          </p:nvPr>
        </p:nvSpPr>
        <p:spPr>
          <a:xfrm>
            <a:off x="304800" y="2218233"/>
            <a:ext cx="10505600" cy="421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2500"/>
              <a:buFont typeface="Arial"/>
              <a:buNone/>
            </a:pPr>
            <a:r>
              <a:rPr lang="en" sz="1867" b="0" i="0" u="none" strike="noStrike" cap="none">
                <a:solidFill>
                  <a:srgbClr val="000000"/>
                </a:solidFill>
                <a:latin typeface="Arial"/>
                <a:ea typeface="Arial"/>
                <a:cs typeface="Arial"/>
                <a:sym typeface="Arial"/>
              </a:rPr>
              <a:t>Quick Reference Guide</a:t>
            </a:r>
            <a:endParaRPr sz="1867" b="0" i="0" u="none" strike="noStrike" cap="none">
              <a:solidFill>
                <a:srgbClr val="000000"/>
              </a:solidFill>
              <a:latin typeface="Arial"/>
              <a:ea typeface="Arial"/>
              <a:cs typeface="Arial"/>
              <a:sym typeface="Arial"/>
            </a:endParaRPr>
          </a:p>
          <a:p>
            <a:pPr marL="609585" marR="0" lvl="0" indent="-499520" algn="l" rtl="0">
              <a:lnSpc>
                <a:spcPct val="100000"/>
              </a:lnSpc>
              <a:spcBef>
                <a:spcPts val="1600"/>
              </a:spcBef>
              <a:spcAft>
                <a:spcPts val="0"/>
              </a:spcAft>
              <a:buClr>
                <a:schemeClr val="dk1"/>
              </a:buClr>
              <a:buSzPts val="2300"/>
              <a:buFont typeface="Arial"/>
              <a:buChar char="❏"/>
            </a:pPr>
            <a:r>
              <a:rPr lang="en" sz="3067" b="0" i="0" u="none" strike="noStrike" cap="none">
                <a:solidFill>
                  <a:srgbClr val="333333"/>
                </a:solidFill>
                <a:highlight>
                  <a:srgbClr val="FFFFFF"/>
                </a:highlight>
                <a:latin typeface="Arial"/>
                <a:ea typeface="Arial"/>
                <a:cs typeface="Arial"/>
                <a:sym typeface="Arial"/>
              </a:rPr>
              <a:t>A one-page document to reference when a student concern arises. The guide is organized by area of concern and level of distress. It is intended to be informational and act as a guide to what resources are available; the guide itself is not therapeutic</a:t>
            </a:r>
            <a:endParaRPr sz="3067" b="1" i="0" u="none" strike="noStrike" cap="none">
              <a:solidFill>
                <a:srgbClr val="2DCCD3"/>
              </a:solidFill>
              <a:highlight>
                <a:srgbClr val="FFFFFF"/>
              </a:highlight>
              <a:latin typeface="Arial"/>
              <a:ea typeface="Arial"/>
              <a:cs typeface="Arial"/>
              <a:sym typeface="Arial"/>
            </a:endParaRPr>
          </a:p>
        </p:txBody>
      </p:sp>
      <p:sp>
        <p:nvSpPr>
          <p:cNvPr id="309" name="Google Shape;309;p34"/>
          <p:cNvSpPr txBox="1">
            <a:spLocks noGrp="1"/>
          </p:cNvSpPr>
          <p:nvPr>
            <p:ph type="body" idx="2"/>
          </p:nvPr>
        </p:nvSpPr>
        <p:spPr>
          <a:xfrm>
            <a:off x="304700" y="5256233"/>
            <a:ext cx="11342800" cy="1181200"/>
          </a:xfrm>
          <a:prstGeom prst="rect">
            <a:avLst/>
          </a:prstGeom>
          <a:noFill/>
          <a:ln>
            <a:noFill/>
          </a:ln>
        </p:spPr>
        <p:txBody>
          <a:bodyPr spcFirstLastPara="1" wrap="square" lIns="121900" tIns="121900" rIns="121900" bIns="121900" anchor="t" anchorCtr="0">
            <a:normAutofit/>
          </a:bodyPr>
          <a:lstStyle/>
          <a:p>
            <a:pPr marL="609585" marR="0" lvl="0" indent="-482588" algn="l" rtl="0">
              <a:lnSpc>
                <a:spcPct val="100000"/>
              </a:lnSpc>
              <a:spcBef>
                <a:spcPts val="0"/>
              </a:spcBef>
              <a:spcAft>
                <a:spcPts val="0"/>
              </a:spcAft>
              <a:buClr>
                <a:schemeClr val="dk1"/>
              </a:buClr>
              <a:buSzPts val="2100"/>
              <a:buFont typeface="Arial"/>
              <a:buChar char="❏"/>
            </a:pPr>
            <a:r>
              <a:rPr lang="en" sz="3067" b="1" i="0" u="none" strike="noStrike" cap="none">
                <a:solidFill>
                  <a:srgbClr val="2DCCD3"/>
                </a:solidFill>
                <a:highlight>
                  <a:srgbClr val="FFFFFF"/>
                </a:highlight>
                <a:latin typeface="Arial"/>
                <a:ea typeface="Arial"/>
                <a:cs typeface="Arial"/>
                <a:sym typeface="Arial"/>
              </a:rPr>
              <a:t>wellbeing.mst.edu/resources/well-being-quick-reference-guide</a:t>
            </a:r>
            <a:endParaRPr sz="3067" b="1" i="0" u="none" strike="noStrike" cap="none">
              <a:solidFill>
                <a:srgbClr val="2DCCD3"/>
              </a:solidFill>
              <a:highlight>
                <a:srgbClr val="FFFFFF"/>
              </a:highlight>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New Faculty Webpage</a:t>
            </a:r>
            <a:endParaRPr sz="5440" b="1" i="0" u="none" strike="noStrike" cap="none">
              <a:solidFill>
                <a:srgbClr val="000000"/>
              </a:solidFill>
              <a:latin typeface="Libre Franklin"/>
              <a:ea typeface="Libre Franklin"/>
              <a:cs typeface="Libre Franklin"/>
              <a:sym typeface="Libre Franklin"/>
            </a:endParaRPr>
          </a:p>
        </p:txBody>
      </p:sp>
      <p:sp>
        <p:nvSpPr>
          <p:cNvPr id="315" name="Google Shape;315;p35"/>
          <p:cNvSpPr txBox="1">
            <a:spLocks noGrp="1"/>
          </p:cNvSpPr>
          <p:nvPr>
            <p:ph type="body" idx="5"/>
          </p:nvPr>
        </p:nvSpPr>
        <p:spPr>
          <a:xfrm>
            <a:off x="412800" y="2195733"/>
            <a:ext cx="10427600" cy="4546400"/>
          </a:xfrm>
          <a:prstGeom prst="rect">
            <a:avLst/>
          </a:prstGeom>
          <a:noFill/>
          <a:ln>
            <a:noFill/>
          </a:ln>
        </p:spPr>
        <p:txBody>
          <a:bodyPr spcFirstLastPara="1" wrap="square" lIns="121900" tIns="121900" rIns="121900" bIns="121900" anchor="t" anchorCtr="0">
            <a:normAutofit/>
          </a:bodyPr>
          <a:lstStyle/>
          <a:p>
            <a:pPr marL="609585" marR="0" lvl="0" indent="-499520" algn="l" rtl="0">
              <a:lnSpc>
                <a:spcPct val="100000"/>
              </a:lnSpc>
              <a:spcBef>
                <a:spcPts val="0"/>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Normalize the need for help</a:t>
            </a:r>
            <a:endParaRPr sz="3067" b="0" i="0" u="none" strike="noStrike" cap="none">
              <a:solidFill>
                <a:srgbClr val="000000"/>
              </a:solidFill>
              <a:latin typeface="Arial"/>
              <a:ea typeface="Arial"/>
              <a:cs typeface="Arial"/>
              <a:sym typeface="Arial"/>
            </a:endParaRPr>
          </a:p>
          <a:p>
            <a:pPr marL="609585" marR="0" lvl="0" indent="-499520" algn="l" rtl="0">
              <a:lnSpc>
                <a:spcPct val="100000"/>
              </a:lnSpc>
              <a:spcBef>
                <a:spcPts val="1333"/>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Actively listen with V-A-R</a:t>
            </a:r>
            <a:endParaRPr sz="3067" b="0" i="0" u="none" strike="noStrike" cap="none">
              <a:solidFill>
                <a:srgbClr val="000000"/>
              </a:solidFill>
              <a:latin typeface="Arial"/>
              <a:ea typeface="Arial"/>
              <a:cs typeface="Arial"/>
              <a:sym typeface="Arial"/>
            </a:endParaRPr>
          </a:p>
          <a:p>
            <a:pPr marL="609585" marR="0" lvl="0" indent="-499520" algn="l" rtl="0">
              <a:lnSpc>
                <a:spcPct val="100000"/>
              </a:lnSpc>
              <a:spcBef>
                <a:spcPts val="1333"/>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Embed courses with well-being practices</a:t>
            </a:r>
            <a:endParaRPr sz="3067" b="0" i="0" u="none" strike="noStrike" cap="none">
              <a:solidFill>
                <a:srgbClr val="000000"/>
              </a:solidFill>
              <a:latin typeface="Arial"/>
              <a:ea typeface="Arial"/>
              <a:cs typeface="Arial"/>
              <a:sym typeface="Arial"/>
            </a:endParaRPr>
          </a:p>
          <a:p>
            <a:pPr marL="609585" marR="0" lvl="0" indent="-499520" algn="l" rtl="0">
              <a:lnSpc>
                <a:spcPct val="100000"/>
              </a:lnSpc>
              <a:spcBef>
                <a:spcPts val="1333"/>
              </a:spcBef>
              <a:spcAft>
                <a:spcPts val="0"/>
              </a:spcAft>
              <a:buClr>
                <a:srgbClr val="000000"/>
              </a:buClr>
              <a:buSzPts val="2300"/>
              <a:buFont typeface="Arial"/>
              <a:buChar char="❏"/>
            </a:pPr>
            <a:r>
              <a:rPr lang="en" sz="3067" b="0" i="0" u="none" strike="noStrike" cap="none">
                <a:solidFill>
                  <a:srgbClr val="000000"/>
                </a:solidFill>
                <a:latin typeface="Arial"/>
                <a:ea typeface="Arial"/>
                <a:cs typeface="Arial"/>
                <a:sym typeface="Arial"/>
              </a:rPr>
              <a:t>Practice your own self-care and seek resources when needed</a:t>
            </a:r>
            <a:endParaRPr sz="3067" b="0" i="0" u="none" strike="noStrike" cap="none">
              <a:solidFill>
                <a:srgbClr val="000000"/>
              </a:solidFill>
              <a:latin typeface="Arial"/>
              <a:ea typeface="Arial"/>
              <a:cs typeface="Arial"/>
              <a:sym typeface="Arial"/>
            </a:endParaRPr>
          </a:p>
          <a:p>
            <a:pPr marL="0" marR="0" lvl="0" indent="0" algn="l" rtl="0">
              <a:lnSpc>
                <a:spcPct val="100000"/>
              </a:lnSpc>
              <a:spcBef>
                <a:spcPts val="1333"/>
              </a:spcBef>
              <a:spcAft>
                <a:spcPts val="1600"/>
              </a:spcAft>
              <a:buClr>
                <a:srgbClr val="000000"/>
              </a:buClr>
              <a:buSzPts val="2500"/>
              <a:buFont typeface="Arial"/>
              <a:buNone/>
            </a:pPr>
            <a:endParaRPr sz="1867" b="0" i="0" u="none" strike="noStrike" cap="none">
              <a:solidFill>
                <a:srgbClr val="000000"/>
              </a:solidFill>
              <a:latin typeface="Arial"/>
              <a:ea typeface="Arial"/>
              <a:cs typeface="Arial"/>
              <a:sym typeface="Arial"/>
            </a:endParaRPr>
          </a:p>
        </p:txBody>
      </p:sp>
      <p:sp>
        <p:nvSpPr>
          <p:cNvPr id="316" name="Google Shape;316;p35"/>
          <p:cNvSpPr txBox="1">
            <a:spLocks noGrp="1"/>
          </p:cNvSpPr>
          <p:nvPr>
            <p:ph type="subTitle" idx="4"/>
          </p:nvPr>
        </p:nvSpPr>
        <p:spPr>
          <a:xfrm>
            <a:off x="304700" y="1421100"/>
            <a:ext cx="10505600" cy="95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1600"/>
              </a:spcAft>
              <a:buClr>
                <a:srgbClr val="000000"/>
              </a:buClr>
              <a:buSzPts val="3000"/>
              <a:buFont typeface="Arial"/>
              <a:buNone/>
            </a:pPr>
            <a:r>
              <a:rPr lang="en" sz="1867" b="0" i="0" u="none" strike="noStrike" cap="none">
                <a:solidFill>
                  <a:srgbClr val="000000"/>
                </a:solidFill>
                <a:latin typeface="Arial"/>
                <a:ea typeface="Arial"/>
                <a:cs typeface="Arial"/>
                <a:sym typeface="Arial"/>
              </a:rPr>
              <a:t>Tips for Enhancing Student Success</a:t>
            </a: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txBox="1">
            <a:spLocks noGrp="1"/>
          </p:cNvSpPr>
          <p:nvPr>
            <p:ph type="body" idx="2"/>
          </p:nvPr>
        </p:nvSpPr>
        <p:spPr>
          <a:xfrm>
            <a:off x="304800" y="2218233"/>
            <a:ext cx="10505600" cy="4219200"/>
          </a:xfrm>
          <a:prstGeom prst="rect">
            <a:avLst/>
          </a:prstGeom>
          <a:noFill/>
          <a:ln>
            <a:noFill/>
          </a:ln>
        </p:spPr>
        <p:txBody>
          <a:bodyPr spcFirstLastPara="1" wrap="square" lIns="121900" tIns="121900" rIns="121900" bIns="121900" anchor="t" anchorCtr="0">
            <a:normAutofit/>
          </a:bodyPr>
          <a:lstStyle/>
          <a:p>
            <a:pPr marL="609585" marR="0" lvl="0" indent="-516454" algn="l" rtl="0">
              <a:lnSpc>
                <a:spcPct val="100000"/>
              </a:lnSpc>
              <a:spcBef>
                <a:spcPts val="0"/>
              </a:spcBef>
              <a:spcAft>
                <a:spcPts val="0"/>
              </a:spcAft>
              <a:buClr>
                <a:srgbClr val="000000"/>
              </a:buClr>
              <a:buSzPts val="2500"/>
              <a:buFont typeface="Arial"/>
              <a:buChar char="❏"/>
            </a:pPr>
            <a:r>
              <a:rPr lang="en" sz="3200" b="0" i="0" u="none" strike="noStrike" cap="none">
                <a:solidFill>
                  <a:srgbClr val="000000"/>
                </a:solidFill>
                <a:latin typeface="Arial"/>
                <a:ea typeface="Arial"/>
                <a:cs typeface="Arial"/>
                <a:sym typeface="Arial"/>
              </a:rPr>
              <a:t>New Faculty Webpage- what would you want to see on this page? What would be most helpful?</a:t>
            </a:r>
            <a:endParaRPr sz="3200" b="0" i="0" u="none" strike="noStrike" cap="none">
              <a:solidFill>
                <a:srgbClr val="000000"/>
              </a:solidFill>
              <a:latin typeface="Arial"/>
              <a:ea typeface="Arial"/>
              <a:cs typeface="Arial"/>
              <a:sym typeface="Arial"/>
            </a:endParaRPr>
          </a:p>
          <a:p>
            <a:pPr marL="609585" marR="0" lvl="0" indent="-516454" algn="l" rtl="0">
              <a:lnSpc>
                <a:spcPct val="100000"/>
              </a:lnSpc>
              <a:spcBef>
                <a:spcPts val="0"/>
              </a:spcBef>
              <a:spcAft>
                <a:spcPts val="0"/>
              </a:spcAft>
              <a:buClr>
                <a:srgbClr val="000000"/>
              </a:buClr>
              <a:buSzPts val="2500"/>
              <a:buFont typeface="Arial"/>
              <a:buChar char="❏"/>
            </a:pPr>
            <a:r>
              <a:rPr lang="en" sz="3200" b="0" i="0" u="none" strike="noStrike" cap="none">
                <a:solidFill>
                  <a:srgbClr val="000000"/>
                </a:solidFill>
                <a:latin typeface="Arial"/>
                <a:ea typeface="Arial"/>
                <a:cs typeface="Arial"/>
                <a:sym typeface="Arial"/>
              </a:rPr>
              <a:t>What does collaboration with Faculty Senate look like?</a:t>
            </a:r>
            <a:endParaRPr sz="3200" b="0" i="0" u="none" strike="noStrike" cap="none">
              <a:solidFill>
                <a:srgbClr val="000000"/>
              </a:solidFill>
              <a:latin typeface="Arial"/>
              <a:ea typeface="Arial"/>
              <a:cs typeface="Arial"/>
              <a:sym typeface="Arial"/>
            </a:endParaRPr>
          </a:p>
          <a:p>
            <a:pPr marL="609585" marR="0" lvl="0" indent="-516454" algn="l" rtl="0">
              <a:lnSpc>
                <a:spcPct val="100000"/>
              </a:lnSpc>
              <a:spcBef>
                <a:spcPts val="0"/>
              </a:spcBef>
              <a:spcAft>
                <a:spcPts val="0"/>
              </a:spcAft>
              <a:buClr>
                <a:srgbClr val="000000"/>
              </a:buClr>
              <a:buSzPts val="2500"/>
              <a:buFont typeface="Arial"/>
              <a:buChar char="❏"/>
            </a:pPr>
            <a:r>
              <a:rPr lang="en" sz="3200" b="0" i="0" u="none" strike="noStrike" cap="none">
                <a:solidFill>
                  <a:srgbClr val="000000"/>
                </a:solidFill>
                <a:latin typeface="Arial"/>
                <a:ea typeface="Arial"/>
                <a:cs typeface="Arial"/>
                <a:sym typeface="Arial"/>
              </a:rPr>
              <a:t>What other resources could we provide to support your well-being? </a:t>
            </a:r>
            <a:endParaRPr sz="3200" b="0" i="0" u="none" strike="noStrike" cap="none">
              <a:solidFill>
                <a:srgbClr val="000000"/>
              </a:solidFill>
              <a:latin typeface="Arial"/>
              <a:ea typeface="Arial"/>
              <a:cs typeface="Arial"/>
              <a:sym typeface="Arial"/>
            </a:endParaRPr>
          </a:p>
          <a:p>
            <a:pPr marL="609585" marR="0" lvl="0" indent="-516454" algn="l" rtl="0">
              <a:lnSpc>
                <a:spcPct val="100000"/>
              </a:lnSpc>
              <a:spcBef>
                <a:spcPts val="0"/>
              </a:spcBef>
              <a:spcAft>
                <a:spcPts val="0"/>
              </a:spcAft>
              <a:buClr>
                <a:srgbClr val="000000"/>
              </a:buClr>
              <a:buSzPts val="2500"/>
              <a:buFont typeface="Arial"/>
              <a:buChar char="❏"/>
            </a:pPr>
            <a:r>
              <a:rPr lang="en" sz="3200" b="0" i="0" u="none" strike="noStrike" cap="none">
                <a:solidFill>
                  <a:srgbClr val="000000"/>
                </a:solidFill>
                <a:latin typeface="Arial"/>
                <a:ea typeface="Arial"/>
                <a:cs typeface="Arial"/>
                <a:sym typeface="Arial"/>
              </a:rPr>
              <a:t>How are you already contributing to the expanded definition of student success?</a:t>
            </a:r>
            <a:endParaRPr sz="3200" b="0" i="0" u="none" strike="noStrike" cap="none">
              <a:solidFill>
                <a:srgbClr val="000000"/>
              </a:solidFill>
              <a:latin typeface="Arial"/>
              <a:ea typeface="Arial"/>
              <a:cs typeface="Arial"/>
              <a:sym typeface="Arial"/>
            </a:endParaRPr>
          </a:p>
        </p:txBody>
      </p:sp>
      <p:sp>
        <p:nvSpPr>
          <p:cNvPr id="322" name="Google Shape;322;p36"/>
          <p:cNvSpPr txBox="1">
            <a:spLocks noGrp="1"/>
          </p:cNvSpPr>
          <p:nvPr>
            <p:ph type="title"/>
          </p:nvPr>
        </p:nvSpPr>
        <p:spPr>
          <a:xfrm>
            <a:off x="304800" y="313500"/>
            <a:ext cx="11582400" cy="10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 sz="5440" b="1" i="0" u="none" strike="noStrike" cap="none">
                <a:solidFill>
                  <a:srgbClr val="000000"/>
                </a:solidFill>
                <a:latin typeface="Libre Franklin"/>
                <a:ea typeface="Libre Franklin"/>
                <a:cs typeface="Libre Franklin"/>
                <a:sym typeface="Libre Franklin"/>
              </a:rPr>
              <a:t>Open Discussion</a:t>
            </a:r>
            <a:endParaRPr sz="5440" b="1"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txBox="1">
            <a:spLocks noGrp="1"/>
          </p:cNvSpPr>
          <p:nvPr>
            <p:ph type="title"/>
          </p:nvPr>
        </p:nvSpPr>
        <p:spPr>
          <a:xfrm>
            <a:off x="876967" y="894700"/>
            <a:ext cx="10239600" cy="22408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5200"/>
              <a:buFont typeface="Arial"/>
              <a:buNone/>
            </a:pPr>
            <a:r>
              <a:rPr lang="en" sz="10000" b="0" i="0" u="none" strike="noStrike" cap="none">
                <a:solidFill>
                  <a:schemeClr val="lt1"/>
                </a:solidFill>
                <a:latin typeface="Libre Franklin ExtraBold"/>
                <a:ea typeface="Libre Franklin ExtraBold"/>
                <a:cs typeface="Libre Franklin ExtraBold"/>
                <a:sym typeface="Libre Franklin ExtraBold"/>
              </a:rPr>
              <a:t>Thank You!</a:t>
            </a:r>
            <a:endParaRPr sz="10000" b="0" i="0" u="none" strike="noStrike" cap="none">
              <a:solidFill>
                <a:schemeClr val="lt1"/>
              </a:solidFill>
              <a:latin typeface="Libre Franklin ExtraBold"/>
              <a:ea typeface="Libre Franklin ExtraBold"/>
              <a:cs typeface="Libre Franklin ExtraBold"/>
              <a:sym typeface="Libre Franklin ExtraBold"/>
            </a:endParaRPr>
          </a:p>
        </p:txBody>
      </p:sp>
      <p:sp>
        <p:nvSpPr>
          <p:cNvPr id="328" name="Google Shape;328;p37"/>
          <p:cNvSpPr txBox="1">
            <a:spLocks noGrp="1"/>
          </p:cNvSpPr>
          <p:nvPr>
            <p:ph type="subTitle" idx="1"/>
          </p:nvPr>
        </p:nvSpPr>
        <p:spPr>
          <a:xfrm>
            <a:off x="2908967" y="3135500"/>
            <a:ext cx="8207600" cy="2869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 sz="1867" b="1" i="0" u="none" strike="noStrike" cap="none">
                <a:solidFill>
                  <a:srgbClr val="75F2FF"/>
                </a:solidFill>
                <a:latin typeface="Libre Franklin"/>
                <a:ea typeface="Libre Franklin"/>
                <a:cs typeface="Libre Franklin"/>
                <a:sym typeface="Libre Franklin"/>
              </a:rPr>
              <a:t>Jessica Gargus (gargusj@mst.edu)</a:t>
            </a:r>
            <a:endParaRPr sz="1867" b="1" i="0" u="none" strike="noStrike" cap="none">
              <a:solidFill>
                <a:srgbClr val="75F2FF"/>
              </a:solidFill>
              <a:latin typeface="Libre Franklin"/>
              <a:ea typeface="Libre Franklin"/>
              <a:cs typeface="Libre Franklin"/>
              <a:sym typeface="Libre Franklin"/>
            </a:endParaRPr>
          </a:p>
          <a:p>
            <a:pPr marL="0" marR="0" lvl="0" indent="0" algn="l" rtl="0">
              <a:lnSpc>
                <a:spcPct val="100000"/>
              </a:lnSpc>
              <a:spcBef>
                <a:spcPts val="1600"/>
              </a:spcBef>
              <a:spcAft>
                <a:spcPts val="0"/>
              </a:spcAft>
              <a:buClr>
                <a:srgbClr val="000000"/>
              </a:buClr>
              <a:buSzPts val="3000"/>
              <a:buFont typeface="Arial"/>
              <a:buNone/>
            </a:pPr>
            <a:r>
              <a:rPr lang="en" sz="1867" b="1" i="0" u="none" strike="noStrike" cap="none">
                <a:solidFill>
                  <a:srgbClr val="75F2FF"/>
                </a:solidFill>
                <a:latin typeface="Libre Franklin"/>
                <a:ea typeface="Libre Franklin"/>
                <a:cs typeface="Libre Franklin"/>
                <a:sym typeface="Libre Franklin"/>
              </a:rPr>
              <a:t>Director of Student Well-Being</a:t>
            </a:r>
            <a:endParaRPr sz="1867" b="1" i="0" u="none" strike="noStrike" cap="none">
              <a:solidFill>
                <a:srgbClr val="75F2FF"/>
              </a:solidFill>
              <a:latin typeface="Libre Franklin"/>
              <a:ea typeface="Libre Franklin"/>
              <a:cs typeface="Libre Franklin"/>
              <a:sym typeface="Libre Franklin"/>
            </a:endParaRPr>
          </a:p>
          <a:p>
            <a:pPr marL="0" marR="0" lvl="0" indent="0" algn="l" rtl="0">
              <a:lnSpc>
                <a:spcPct val="100000"/>
              </a:lnSpc>
              <a:spcBef>
                <a:spcPts val="1600"/>
              </a:spcBef>
              <a:spcAft>
                <a:spcPts val="0"/>
              </a:spcAft>
              <a:buClr>
                <a:srgbClr val="000000"/>
              </a:buClr>
              <a:buSzPts val="3000"/>
              <a:buFont typeface="Arial"/>
              <a:buNone/>
            </a:pPr>
            <a:r>
              <a:rPr lang="en" sz="1867" b="1" i="0" u="none" strike="noStrike" cap="none">
                <a:solidFill>
                  <a:srgbClr val="75F2FF"/>
                </a:solidFill>
                <a:latin typeface="Libre Franklin"/>
                <a:ea typeface="Libre Franklin"/>
                <a:cs typeface="Libre Franklin"/>
                <a:sym typeface="Libre Franklin"/>
              </a:rPr>
              <a:t>wellbeing.mst.edu</a:t>
            </a:r>
            <a:endParaRPr sz="1867" b="1" i="0" u="none" strike="noStrike" cap="none">
              <a:solidFill>
                <a:srgbClr val="75F2FF"/>
              </a:solidFill>
              <a:latin typeface="Libre Franklin"/>
              <a:ea typeface="Libre Franklin"/>
              <a:cs typeface="Libre Franklin"/>
              <a:sym typeface="Libre Franklin"/>
            </a:endParaRPr>
          </a:p>
          <a:p>
            <a:pPr marL="0" marR="0" lvl="0" indent="0" algn="l" rtl="0">
              <a:lnSpc>
                <a:spcPct val="100000"/>
              </a:lnSpc>
              <a:spcBef>
                <a:spcPts val="1600"/>
              </a:spcBef>
              <a:spcAft>
                <a:spcPts val="0"/>
              </a:spcAft>
              <a:buClr>
                <a:srgbClr val="000000"/>
              </a:buClr>
              <a:buSzPts val="3000"/>
              <a:buFont typeface="Arial"/>
              <a:buNone/>
            </a:pPr>
            <a:r>
              <a:rPr lang="en" sz="1867" b="1" i="0" u="none" strike="noStrike" cap="none">
                <a:solidFill>
                  <a:srgbClr val="75F2FF"/>
                </a:solidFill>
                <a:latin typeface="Libre Franklin"/>
                <a:ea typeface="Libre Franklin"/>
                <a:cs typeface="Libre Franklin"/>
                <a:sym typeface="Libre Franklin"/>
              </a:rPr>
              <a:t>573.341.4211 </a:t>
            </a:r>
            <a:endParaRPr sz="1867" b="1" i="0" u="none" strike="noStrike" cap="none">
              <a:solidFill>
                <a:srgbClr val="75F2FF"/>
              </a:solidFill>
              <a:latin typeface="Libre Franklin"/>
              <a:ea typeface="Libre Franklin"/>
              <a:cs typeface="Libre Franklin"/>
              <a:sym typeface="Libre Franklin"/>
            </a:endParaRPr>
          </a:p>
          <a:p>
            <a:pPr marL="0" marR="0" lvl="0" indent="0" algn="l" rtl="0">
              <a:lnSpc>
                <a:spcPct val="100000"/>
              </a:lnSpc>
              <a:spcBef>
                <a:spcPts val="1600"/>
              </a:spcBef>
              <a:spcAft>
                <a:spcPts val="1600"/>
              </a:spcAft>
              <a:buClr>
                <a:srgbClr val="000000"/>
              </a:buClr>
              <a:buSzPts val="3000"/>
              <a:buFont typeface="Arial"/>
              <a:buNone/>
            </a:pPr>
            <a:r>
              <a:rPr lang="en" sz="1867" b="1" i="0" u="none" strike="noStrike" cap="none">
                <a:solidFill>
                  <a:srgbClr val="75F2FF"/>
                </a:solidFill>
                <a:latin typeface="Libre Franklin"/>
                <a:ea typeface="Libre Franklin"/>
                <a:cs typeface="Libre Franklin"/>
                <a:sym typeface="Libre Franklin"/>
              </a:rPr>
              <a:t>204 Norwood Hall</a:t>
            </a:r>
            <a:endParaRPr sz="1867" b="1" i="0" u="none" strike="noStrike" cap="none">
              <a:solidFill>
                <a:srgbClr val="75F2FF"/>
              </a:solidFill>
              <a:latin typeface="Libre Franklin"/>
              <a:ea typeface="Libre Franklin"/>
              <a:cs typeface="Libre Franklin"/>
              <a:sym typeface="Libre Frankli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VI. Reports of Standing Committees</a:t>
            </a:r>
            <a:endParaRPr/>
          </a:p>
          <a:p>
            <a:pPr marL="0" lvl="0" indent="0" algn="l" rtl="0">
              <a:spcBef>
                <a:spcPts val="720"/>
              </a:spcBef>
              <a:spcAft>
                <a:spcPts val="0"/>
              </a:spcAft>
              <a:buClr>
                <a:srgbClr val="509E2F"/>
              </a:buClr>
              <a:buSzPts val="3600"/>
              <a:buNone/>
            </a:pPr>
            <a:r>
              <a:rPr lang="en" sz="3600"/>
              <a:t>	</a:t>
            </a:r>
            <a:r>
              <a:rPr lang="en" sz="3600">
                <a:solidFill>
                  <a:srgbClr val="003B49"/>
                </a:solidFill>
                <a:latin typeface="Arial"/>
                <a:ea typeface="Arial"/>
                <a:cs typeface="Arial"/>
                <a:sym typeface="Arial"/>
              </a:rPr>
              <a:t>A.	Campus Curricula</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P. DeWitt</a:t>
            </a:r>
            <a:endParaRPr/>
          </a:p>
          <a:p>
            <a:pPr marL="0" lvl="0" indent="0"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marL="0" lvl="0" indent="0" algn="l" rtl="0">
              <a:spcBef>
                <a:spcPts val="720"/>
              </a:spcBef>
              <a:spcAft>
                <a:spcPts val="0"/>
              </a:spcAft>
              <a:buClr>
                <a:srgbClr val="509E2F"/>
              </a:buClr>
              <a:buSzPts val="3600"/>
              <a:buNone/>
            </a:pPr>
            <a:r>
              <a:rPr lang="en" sz="3600" b="1">
                <a:latin typeface="Arial"/>
                <a:ea typeface="Arial"/>
                <a:cs typeface="Arial"/>
                <a:sym typeface="Arial"/>
              </a:rPr>
              <a:t>	</a:t>
            </a:r>
            <a:endParaRPr/>
          </a:p>
        </p:txBody>
      </p:sp>
      <p:sp>
        <p:nvSpPr>
          <p:cNvPr id="334" name="Google Shape;334;p3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8D88A2"/>
                </a:solidFill>
                <a:latin typeface="Calibri"/>
                <a:ea typeface="Calibri"/>
                <a:cs typeface="Calibri"/>
                <a:sym typeface="Calibri"/>
              </a:rPr>
              <a:t>39</a:t>
            </a:fld>
            <a:endParaRPr>
              <a:solidFill>
                <a:srgbClr val="8D88A2"/>
              </a:solidFill>
              <a:latin typeface="Calibri"/>
              <a:ea typeface="Calibri"/>
              <a:cs typeface="Calibri"/>
              <a:sym typeface="Calibri"/>
            </a:endParaRPr>
          </a:p>
        </p:txBody>
      </p:sp>
      <p:sp>
        <p:nvSpPr>
          <p:cNvPr id="342" name="Google Shape;342;p39"/>
          <p:cNvSpPr txBox="1"/>
          <p:nvPr/>
        </p:nvSpPr>
        <p:spPr>
          <a:xfrm>
            <a:off x="637953" y="1859279"/>
            <a:ext cx="9461293" cy="372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b="0" i="0" u="none" strike="noStrike" cap="none">
                <a:solidFill>
                  <a:srgbClr val="33006F"/>
                </a:solidFill>
                <a:latin typeface="Calibri"/>
                <a:ea typeface="Calibri"/>
                <a:cs typeface="Calibri"/>
                <a:sym typeface="Calibri"/>
              </a:rPr>
              <a:t>CCC Meeting</a:t>
            </a:r>
            <a:br>
              <a:rPr lang="en" sz="3600" b="0" i="0" u="none" strike="noStrike" cap="none">
                <a:solidFill>
                  <a:srgbClr val="33006F"/>
                </a:solidFill>
                <a:latin typeface="Calibri"/>
                <a:ea typeface="Calibri"/>
                <a:cs typeface="Calibri"/>
                <a:sym typeface="Calibri"/>
              </a:rPr>
            </a:br>
            <a:r>
              <a:rPr lang="en" sz="3600" b="0" i="0" u="none" strike="noStrike" cap="none">
                <a:solidFill>
                  <a:srgbClr val="33006F"/>
                </a:solidFill>
                <a:latin typeface="Calibri"/>
                <a:ea typeface="Calibri"/>
                <a:cs typeface="Calibri"/>
                <a:sym typeface="Calibri"/>
              </a:rPr>
              <a:t>	</a:t>
            </a:r>
            <a:r>
              <a:rPr lang="en" sz="3200" b="0" i="0" u="none" strike="noStrike" cap="none">
                <a:solidFill>
                  <a:srgbClr val="33006F"/>
                </a:solidFill>
                <a:latin typeface="Calibri"/>
                <a:ea typeface="Calibri"/>
                <a:cs typeface="Calibri"/>
                <a:sym typeface="Calibri"/>
              </a:rPr>
              <a:t>	-09 August 2022</a:t>
            </a:r>
            <a:endParaRPr/>
          </a:p>
          <a:p>
            <a:pPr marL="0" marR="0" lvl="0" indent="0" algn="l" rtl="0">
              <a:spcBef>
                <a:spcPts val="0"/>
              </a:spcBef>
              <a:spcAft>
                <a:spcPts val="0"/>
              </a:spcAft>
              <a:buNone/>
            </a:pPr>
            <a:endParaRPr sz="3200" b="0" i="0" u="none" strike="noStrike" cap="none">
              <a:solidFill>
                <a:srgbClr val="33006F"/>
              </a:solidFill>
              <a:latin typeface="Calibri"/>
              <a:ea typeface="Calibri"/>
              <a:cs typeface="Calibri"/>
              <a:sym typeface="Calibri"/>
            </a:endParaRPr>
          </a:p>
          <a:p>
            <a:pPr marL="0" marR="0" lvl="0" indent="0" algn="l" rtl="0">
              <a:spcBef>
                <a:spcPts val="0"/>
              </a:spcBef>
              <a:spcAft>
                <a:spcPts val="0"/>
              </a:spcAft>
              <a:buNone/>
            </a:pPr>
            <a:r>
              <a:rPr lang="en" sz="3600" b="0" i="0" u="none" strike="noStrike" cap="none">
                <a:solidFill>
                  <a:srgbClr val="33006F"/>
                </a:solidFill>
                <a:latin typeface="Calibri"/>
                <a:ea typeface="Calibri"/>
                <a:cs typeface="Calibri"/>
                <a:sym typeface="Calibri"/>
              </a:rPr>
              <a:t>Total Committee Activity</a:t>
            </a:r>
            <a:endParaRPr/>
          </a:p>
          <a:p>
            <a:pPr marL="742950" marR="0" lvl="1" indent="-285750" algn="l" rtl="0">
              <a:spcBef>
                <a:spcPts val="0"/>
              </a:spcBef>
              <a:spcAft>
                <a:spcPts val="0"/>
              </a:spcAft>
              <a:buClr>
                <a:srgbClr val="33006F"/>
              </a:buClr>
              <a:buSzPts val="3200"/>
              <a:buFont typeface="Calibri"/>
              <a:buChar char="-"/>
            </a:pPr>
            <a:r>
              <a:rPr lang="en" sz="3200" b="0" i="0" u="none" strike="noStrike" cap="none">
                <a:solidFill>
                  <a:srgbClr val="33006F"/>
                </a:solidFill>
                <a:latin typeface="Calibri"/>
                <a:ea typeface="Calibri"/>
                <a:cs typeface="Calibri"/>
                <a:sym typeface="Calibri"/>
              </a:rPr>
              <a:t>6 Course Change Requests (CC Forms)</a:t>
            </a:r>
            <a:endParaRPr/>
          </a:p>
          <a:p>
            <a:pPr marL="742950" marR="0" lvl="1" indent="-285750" algn="l" rtl="0">
              <a:spcBef>
                <a:spcPts val="0"/>
              </a:spcBef>
              <a:spcAft>
                <a:spcPts val="0"/>
              </a:spcAft>
              <a:buClr>
                <a:srgbClr val="33006F"/>
              </a:buClr>
              <a:buSzPts val="3200"/>
              <a:buFont typeface="Calibri"/>
              <a:buChar char="-"/>
            </a:pPr>
            <a:r>
              <a:rPr lang="en" sz="3200" b="0" i="0" u="none" strike="noStrike" cap="none">
                <a:solidFill>
                  <a:srgbClr val="33006F"/>
                </a:solidFill>
                <a:latin typeface="Calibri"/>
                <a:ea typeface="Calibri"/>
                <a:cs typeface="Calibri"/>
                <a:sym typeface="Calibri"/>
              </a:rPr>
              <a:t>7 Program Change Forms (PC Forms)</a:t>
            </a:r>
            <a:endParaRPr/>
          </a:p>
          <a:p>
            <a:pPr marL="742950" marR="0" lvl="1" indent="-285750" algn="l" rtl="0">
              <a:spcBef>
                <a:spcPts val="0"/>
              </a:spcBef>
              <a:spcAft>
                <a:spcPts val="0"/>
              </a:spcAft>
              <a:buClr>
                <a:srgbClr val="33006F"/>
              </a:buClr>
              <a:buSzPts val="3200"/>
              <a:buFont typeface="Calibri"/>
              <a:buChar char="-"/>
            </a:pPr>
            <a:r>
              <a:rPr lang="en" sz="3200" b="0" i="0" u="none" strike="noStrike" cap="none">
                <a:solidFill>
                  <a:srgbClr val="33006F"/>
                </a:solidFill>
                <a:latin typeface="Calibri"/>
                <a:ea typeface="Calibri"/>
                <a:cs typeface="Calibri"/>
                <a:sym typeface="Calibri"/>
              </a:rPr>
              <a:t>6 Experimental Course Request (EC Form)</a:t>
            </a:r>
            <a:endParaRPr/>
          </a:p>
        </p:txBody>
      </p:sp>
      <p:sp>
        <p:nvSpPr>
          <p:cNvPr id="343" name="Google Shape;343;p39"/>
          <p:cNvSpPr txBox="1"/>
          <p:nvPr/>
        </p:nvSpPr>
        <p:spPr>
          <a:xfrm>
            <a:off x="6644640" y="678765"/>
            <a:ext cx="372872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0" i="0" u="none" strike="noStrike" cap="none">
                <a:solidFill>
                  <a:srgbClr val="33006F"/>
                </a:solidFill>
                <a:latin typeface="Calibri"/>
                <a:ea typeface="Calibri"/>
                <a:cs typeface="Calibri"/>
                <a:sym typeface="Calibri"/>
              </a:rPr>
              <a:t>Campus Curricula Committee Mtg </a:t>
            </a:r>
            <a:endParaRPr/>
          </a:p>
          <a:p>
            <a:pPr marL="0" marR="0" lvl="0" indent="0" algn="ctr" rtl="0">
              <a:spcBef>
                <a:spcPts val="0"/>
              </a:spcBef>
              <a:spcAft>
                <a:spcPts val="0"/>
              </a:spcAft>
              <a:buNone/>
            </a:pPr>
            <a:r>
              <a:rPr lang="en" sz="1800" b="0" i="0" u="none" strike="noStrike" cap="none">
                <a:solidFill>
                  <a:srgbClr val="33006F"/>
                </a:solidFill>
                <a:latin typeface="Calibri"/>
                <a:ea typeface="Calibri"/>
                <a:cs typeface="Calibri"/>
                <a:sym typeface="Calibri"/>
              </a:rPr>
              <a:t>9 August 2022</a:t>
            </a:r>
            <a:endParaRPr/>
          </a:p>
          <a:p>
            <a:pPr marL="0" marR="0" lvl="0" indent="0" algn="ctr" rtl="0">
              <a:spcBef>
                <a:spcPts val="0"/>
              </a:spcBef>
              <a:spcAft>
                <a:spcPts val="0"/>
              </a:spcAft>
              <a:buNone/>
            </a:pPr>
            <a:endParaRPr sz="1800" b="0" i="0" u="none" strike="noStrike" cap="none">
              <a:solidFill>
                <a:srgbClr val="33006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6350" lvl="0" indent="-228600" algn="l" rtl="0">
              <a:spcBef>
                <a:spcPts val="0"/>
              </a:spcBef>
              <a:spcAft>
                <a:spcPts val="0"/>
              </a:spcAft>
              <a:buClr>
                <a:srgbClr val="003B49"/>
              </a:buClr>
              <a:buSzPts val="3600"/>
              <a:buFont typeface="Calibri"/>
              <a:buAutoNum type="romanUcPeriod"/>
            </a:pPr>
            <a:r>
              <a:rPr lang="en" sz="3600" dirty="0">
                <a:solidFill>
                  <a:srgbClr val="58A339"/>
                </a:solidFill>
                <a:latin typeface="Arial"/>
                <a:ea typeface="Arial"/>
                <a:cs typeface="Arial"/>
                <a:sym typeface="Arial"/>
              </a:rPr>
              <a:t> 	Call to Order and Roll Call</a:t>
            </a:r>
            <a:endParaRPr dirty="0">
              <a:solidFill>
                <a:srgbClr val="58A339"/>
              </a:solidFill>
            </a:endParaRPr>
          </a:p>
          <a:p>
            <a:pPr marL="6350" lvl="0" indent="-6350" algn="l" rtl="0">
              <a:spcBef>
                <a:spcPts val="720"/>
              </a:spcBef>
              <a:spcAft>
                <a:spcPts val="0"/>
              </a:spcAft>
              <a:buClr>
                <a:srgbClr val="003B49"/>
              </a:buClr>
              <a:buSzPts val="3600"/>
              <a:buNone/>
            </a:pPr>
            <a:r>
              <a:rPr lang="en" sz="3600" dirty="0">
                <a:solidFill>
                  <a:srgbClr val="003B49"/>
                </a:solidFill>
                <a:latin typeface="Arial"/>
                <a:ea typeface="Arial"/>
                <a:cs typeface="Arial"/>
                <a:sym typeface="Arial"/>
              </a:rPr>
              <a:t>		D. Westenberg, Secretary</a:t>
            </a:r>
            <a:endParaRPr dirty="0"/>
          </a:p>
        </p:txBody>
      </p:sp>
      <p:sp>
        <p:nvSpPr>
          <p:cNvPr id="119" name="Google Shape;119;p4"/>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dirty="0">
                <a:solidFill>
                  <a:srgbClr val="58A339"/>
                </a:solidFill>
                <a:latin typeface="Arial"/>
                <a:ea typeface="Arial"/>
                <a:cs typeface="Arial"/>
                <a:sym typeface="Arial"/>
              </a:rPr>
              <a:t>Agenda</a:t>
            </a:r>
            <a:endParaRPr dirty="0">
              <a:solidFill>
                <a:srgbClr val="58A33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8D88A2"/>
                </a:solidFill>
                <a:latin typeface="Calibri"/>
                <a:ea typeface="Calibri"/>
                <a:cs typeface="Calibri"/>
                <a:sym typeface="Calibri"/>
              </a:rPr>
              <a:t>40</a:t>
            </a:fld>
            <a:endParaRPr>
              <a:solidFill>
                <a:srgbClr val="8D88A2"/>
              </a:solidFill>
              <a:latin typeface="Calibri"/>
              <a:ea typeface="Calibri"/>
              <a:cs typeface="Calibri"/>
              <a:sym typeface="Calibri"/>
            </a:endParaRPr>
          </a:p>
        </p:txBody>
      </p:sp>
      <p:sp>
        <p:nvSpPr>
          <p:cNvPr id="351" name="Google Shape;351;p40"/>
          <p:cNvSpPr/>
          <p:nvPr/>
        </p:nvSpPr>
        <p:spPr>
          <a:xfrm>
            <a:off x="637953" y="1706820"/>
            <a:ext cx="10030047" cy="66392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b="0" i="0" u="none" strike="noStrike" cap="none" dirty="0">
                <a:solidFill>
                  <a:srgbClr val="33006F"/>
                </a:solidFill>
                <a:latin typeface="Calibri"/>
                <a:ea typeface="Calibri"/>
                <a:cs typeface="Calibri"/>
                <a:sym typeface="Calibri"/>
              </a:rPr>
              <a:t>Course Changes (CC) Requested</a:t>
            </a:r>
            <a:endParaRPr dirty="0"/>
          </a:p>
          <a:p>
            <a:pPr marL="0" marR="0" lvl="0" indent="0" algn="l" rtl="0">
              <a:lnSpc>
                <a:spcPct val="107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b="0" i="0" u="none" strike="noStrike" cap="none" dirty="0">
                <a:solidFill>
                  <a:schemeClr val="dk1"/>
                </a:solidFill>
                <a:latin typeface="Calibri"/>
                <a:ea typeface="Calibri"/>
                <a:cs typeface="Calibri"/>
                <a:sym typeface="Calibri"/>
              </a:rPr>
              <a:t>File: 4882         CIV ENG 6718 : Unsaturated Soil Mechanics</a:t>
            </a:r>
            <a:endParaRPr sz="24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b="0" i="0" u="none" strike="noStrike" cap="none" dirty="0">
                <a:solidFill>
                  <a:schemeClr val="dk1"/>
                </a:solidFill>
                <a:latin typeface="Calibri"/>
                <a:ea typeface="Calibri"/>
                <a:cs typeface="Calibri"/>
                <a:sym typeface="Calibri"/>
              </a:rPr>
              <a:t>File: 4888         COMP SCI 1911 : Computer Science Concepts  </a:t>
            </a:r>
            <a:endParaRPr dirty="0"/>
          </a:p>
          <a:p>
            <a:pPr marL="0" marR="0" lvl="0" indent="0" algn="l" rtl="0">
              <a:lnSpc>
                <a:spcPct val="107000"/>
              </a:lnSpc>
              <a:spcBef>
                <a:spcPts val="0"/>
              </a:spcBef>
              <a:spcAft>
                <a:spcPts val="0"/>
              </a:spcAft>
              <a:buNone/>
            </a:pPr>
            <a:r>
              <a:rPr lang="en" sz="2400" b="0" i="0" u="none" strike="noStrike" cap="none" dirty="0">
                <a:solidFill>
                  <a:schemeClr val="dk1"/>
                </a:solidFill>
                <a:latin typeface="Calibri"/>
                <a:ea typeface="Calibri"/>
                <a:cs typeface="Calibri"/>
                <a:sym typeface="Calibri"/>
              </a:rPr>
              <a:t>File: 1059.1      MECH ENG 6230 : Theory and Design of Plate and Shell 			Structures</a:t>
            </a:r>
            <a:endParaRPr sz="24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b="0" i="0" u="none" strike="noStrike" cap="none" dirty="0">
                <a:solidFill>
                  <a:schemeClr val="dk1"/>
                </a:solidFill>
                <a:latin typeface="Calibri"/>
                <a:ea typeface="Calibri"/>
                <a:cs typeface="Calibri"/>
                <a:sym typeface="Calibri"/>
              </a:rPr>
              <a:t>File: 2639.5      NUC ENG 3221 : Reactor Fluid Mechanics	</a:t>
            </a:r>
            <a:endParaRPr sz="24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b="0" i="0" u="none" strike="noStrike" cap="none" dirty="0">
                <a:solidFill>
                  <a:schemeClr val="dk1"/>
                </a:solidFill>
                <a:latin typeface="Calibri"/>
                <a:ea typeface="Calibri"/>
                <a:cs typeface="Calibri"/>
                <a:sym typeface="Calibri"/>
              </a:rPr>
              <a:t>File: 2371.9      NUC ENG 4496 : Nuclear System Design I </a:t>
            </a:r>
            <a:endParaRPr sz="24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b="0" i="0" u="none" strike="noStrike" cap="none" dirty="0">
                <a:solidFill>
                  <a:schemeClr val="dk1"/>
                </a:solidFill>
                <a:latin typeface="Calibri"/>
                <a:ea typeface="Calibri"/>
                <a:cs typeface="Calibri"/>
                <a:sym typeface="Calibri"/>
              </a:rPr>
              <a:t>File: 1207.1      NUC ENG 5010 : Seminar</a:t>
            </a:r>
            <a:endParaRPr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dirty="0">
              <a:solidFill>
                <a:srgbClr val="33006F"/>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dirty="0">
              <a:solidFill>
                <a:srgbClr val="33006F"/>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dirty="0">
              <a:solidFill>
                <a:srgbClr val="33006F"/>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dirty="0">
              <a:solidFill>
                <a:srgbClr val="33006F"/>
              </a:solidFill>
              <a:latin typeface="Calibri"/>
              <a:ea typeface="Calibri"/>
              <a:cs typeface="Calibri"/>
              <a:sym typeface="Calibri"/>
            </a:endParaRPr>
          </a:p>
          <a:p>
            <a:pPr marL="0" marR="0" lvl="0" indent="0" algn="l" rtl="0">
              <a:spcBef>
                <a:spcPts val="0"/>
              </a:spcBef>
              <a:spcAft>
                <a:spcPts val="0"/>
              </a:spcAft>
              <a:buNone/>
            </a:pPr>
            <a:r>
              <a:rPr lang="en" sz="2000" b="0" i="0" u="none" strike="noStrike" cap="none" dirty="0">
                <a:solidFill>
                  <a:srgbClr val="33006F"/>
                </a:solidFill>
                <a:latin typeface="Calibri"/>
                <a:ea typeface="Calibri"/>
                <a:cs typeface="Calibri"/>
                <a:sym typeface="Calibri"/>
              </a:rPr>
              <a:t>	</a:t>
            </a:r>
            <a:endParaRPr sz="3200" b="0" i="0" u="none" strike="noStrike" cap="none" dirty="0">
              <a:solidFill>
                <a:srgbClr val="33006F"/>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52" name="Google Shape;352;p40"/>
          <p:cNvSpPr txBox="1"/>
          <p:nvPr/>
        </p:nvSpPr>
        <p:spPr>
          <a:xfrm>
            <a:off x="6644640" y="678765"/>
            <a:ext cx="372872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 sz="1800">
                <a:solidFill>
                  <a:srgbClr val="33006F"/>
                </a:solidFill>
                <a:latin typeface="Calibri"/>
                <a:ea typeface="Calibri"/>
                <a:cs typeface="Calibri"/>
                <a:sym typeface="Calibri"/>
              </a:rPr>
              <a:t>22 September 2022</a:t>
            </a:r>
            <a:endParaRPr/>
          </a:p>
          <a:p>
            <a:pPr marL="0" marR="0" lvl="0" indent="0" algn="ctr" rtl="0">
              <a:spcBef>
                <a:spcPts val="0"/>
              </a:spcBef>
              <a:spcAft>
                <a:spcPts val="0"/>
              </a:spcAft>
              <a:buNone/>
            </a:pPr>
            <a:endParaRPr sz="1800">
              <a:solidFill>
                <a:srgbClr val="33006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8D88A2"/>
                </a:solidFill>
                <a:latin typeface="Calibri"/>
                <a:ea typeface="Calibri"/>
                <a:cs typeface="Calibri"/>
                <a:sym typeface="Calibri"/>
              </a:rPr>
              <a:t>41</a:t>
            </a:fld>
            <a:endParaRPr>
              <a:solidFill>
                <a:srgbClr val="8D88A2"/>
              </a:solidFill>
              <a:latin typeface="Calibri"/>
              <a:ea typeface="Calibri"/>
              <a:cs typeface="Calibri"/>
              <a:sym typeface="Calibri"/>
            </a:endParaRPr>
          </a:p>
        </p:txBody>
      </p:sp>
      <p:sp>
        <p:nvSpPr>
          <p:cNvPr id="360" name="Google Shape;360;p41"/>
          <p:cNvSpPr/>
          <p:nvPr/>
        </p:nvSpPr>
        <p:spPr>
          <a:xfrm>
            <a:off x="595423" y="1706821"/>
            <a:ext cx="10010433" cy="67106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dirty="0">
                <a:solidFill>
                  <a:srgbClr val="33006F"/>
                </a:solidFill>
                <a:latin typeface="Calibri"/>
                <a:ea typeface="Calibri"/>
                <a:cs typeface="Calibri"/>
                <a:sym typeface="Calibri"/>
              </a:rPr>
              <a:t>Program Changes (PC) Requested</a:t>
            </a:r>
            <a:endParaRPr dirty="0"/>
          </a:p>
          <a:p>
            <a:pPr marL="0" marR="0" lvl="0" indent="0" algn="l" rtl="0">
              <a:spcBef>
                <a:spcPts val="0"/>
              </a:spcBef>
              <a:spcAft>
                <a:spcPts val="0"/>
              </a:spcAft>
              <a:buNone/>
            </a:pPr>
            <a:endParaRPr sz="3200" dirty="0">
              <a:solidFill>
                <a:srgbClr val="33006F"/>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237.24 	BIOMED-MI : Biomedical Engineering Minor</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14.19 	CH ENG-MS : Chemical Engineering MS</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153.80      CP ENG-BS : Computer Engineering BS</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155.64      EL ENG-BS : Electrical Engineering BS</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302.16	MOBLB&amp;T-CT : Mobile Business and Digital Transformation CT</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353.4        SPACE R-CT : Space Resources Certificate</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400" dirty="0">
                <a:solidFill>
                  <a:schemeClr val="dk1"/>
                </a:solidFill>
                <a:latin typeface="Calibri"/>
                <a:ea typeface="Calibri"/>
                <a:cs typeface="Calibri"/>
                <a:sym typeface="Calibri"/>
              </a:rPr>
              <a:t>File: 303.5	TCH COM-CT : Professional Communication CT</a:t>
            </a:r>
            <a:r>
              <a:rPr lang="en" sz="2000" dirty="0">
                <a:solidFill>
                  <a:srgbClr val="000000"/>
                </a:solidFill>
                <a:latin typeface="Calibri"/>
                <a:ea typeface="Calibri"/>
                <a:cs typeface="Calibri"/>
                <a:sym typeface="Calibri"/>
              </a:rPr>
              <a:t> </a:t>
            </a:r>
            <a:endParaRPr sz="2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200" dirty="0">
              <a:solidFill>
                <a:srgbClr val="33006F"/>
              </a:solidFill>
              <a:latin typeface="Calibri"/>
              <a:ea typeface="Calibri"/>
              <a:cs typeface="Calibri"/>
              <a:sym typeface="Calibri"/>
            </a:endParaRPr>
          </a:p>
          <a:p>
            <a:pPr marL="0" marR="0" lvl="0" indent="0" algn="l" rtl="0">
              <a:spcBef>
                <a:spcPts val="0"/>
              </a:spcBef>
              <a:spcAft>
                <a:spcPts val="0"/>
              </a:spcAft>
              <a:buNone/>
            </a:pPr>
            <a:endParaRPr sz="3200" dirty="0">
              <a:solidFill>
                <a:srgbClr val="33006F"/>
              </a:solidFill>
              <a:latin typeface="Calibri"/>
              <a:ea typeface="Calibri"/>
              <a:cs typeface="Calibri"/>
              <a:sym typeface="Calibri"/>
            </a:endParaRPr>
          </a:p>
          <a:p>
            <a:pPr marL="0" marR="0" lvl="0" indent="0" algn="l" rtl="0">
              <a:spcBef>
                <a:spcPts val="0"/>
              </a:spcBef>
              <a:spcAft>
                <a:spcPts val="0"/>
              </a:spcAft>
              <a:buNone/>
            </a:pPr>
            <a:endParaRPr sz="3200" dirty="0">
              <a:solidFill>
                <a:srgbClr val="33006F"/>
              </a:solidFill>
              <a:latin typeface="Calibri"/>
              <a:ea typeface="Calibri"/>
              <a:cs typeface="Calibri"/>
              <a:sym typeface="Calibri"/>
            </a:endParaRPr>
          </a:p>
          <a:p>
            <a:pPr marL="0" marR="0" lvl="0" indent="0" algn="l" rtl="0">
              <a:spcBef>
                <a:spcPts val="0"/>
              </a:spcBef>
              <a:spcAft>
                <a:spcPts val="0"/>
              </a:spcAft>
              <a:buNone/>
            </a:pPr>
            <a:endParaRPr sz="3200" dirty="0">
              <a:solidFill>
                <a:srgbClr val="33006F"/>
              </a:solidFill>
              <a:latin typeface="Calibri"/>
              <a:ea typeface="Calibri"/>
              <a:cs typeface="Calibri"/>
              <a:sym typeface="Calibri"/>
            </a:endParaRPr>
          </a:p>
          <a:p>
            <a:pPr marL="0" marR="0" lvl="0" indent="0" algn="l" rtl="0">
              <a:spcBef>
                <a:spcPts val="0"/>
              </a:spcBef>
              <a:spcAft>
                <a:spcPts val="0"/>
              </a:spcAft>
              <a:buNone/>
            </a:pPr>
            <a:r>
              <a:rPr lang="en" sz="2000" dirty="0">
                <a:solidFill>
                  <a:srgbClr val="33006F"/>
                </a:solidFill>
                <a:latin typeface="Calibri"/>
                <a:ea typeface="Calibri"/>
                <a:cs typeface="Calibri"/>
                <a:sym typeface="Calibri"/>
              </a:rPr>
              <a:t>	</a:t>
            </a:r>
            <a:endParaRPr sz="3200" dirty="0">
              <a:solidFill>
                <a:srgbClr val="33006F"/>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61" name="Google Shape;361;p41"/>
          <p:cNvSpPr txBox="1"/>
          <p:nvPr/>
        </p:nvSpPr>
        <p:spPr>
          <a:xfrm>
            <a:off x="6644640" y="678765"/>
            <a:ext cx="372872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 sz="1800">
                <a:solidFill>
                  <a:srgbClr val="33006F"/>
                </a:solidFill>
                <a:latin typeface="Calibri"/>
                <a:ea typeface="Calibri"/>
                <a:cs typeface="Calibri"/>
                <a:sym typeface="Calibri"/>
              </a:rPr>
              <a:t>22 September 2022</a:t>
            </a:r>
            <a:endParaRPr/>
          </a:p>
          <a:p>
            <a:pPr marL="0" marR="0" lvl="0" indent="0" algn="ctr" rtl="0">
              <a:spcBef>
                <a:spcPts val="0"/>
              </a:spcBef>
              <a:spcAft>
                <a:spcPts val="0"/>
              </a:spcAft>
              <a:buNone/>
            </a:pPr>
            <a:endParaRPr sz="1800">
              <a:solidFill>
                <a:srgbClr val="33006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8D88A2"/>
                </a:solidFill>
                <a:latin typeface="Calibri"/>
                <a:ea typeface="Calibri"/>
                <a:cs typeface="Calibri"/>
                <a:sym typeface="Calibri"/>
              </a:rPr>
              <a:t>42</a:t>
            </a:fld>
            <a:endParaRPr>
              <a:solidFill>
                <a:srgbClr val="8D88A2"/>
              </a:solidFill>
              <a:latin typeface="Calibri"/>
              <a:ea typeface="Calibri"/>
              <a:cs typeface="Calibri"/>
              <a:sym typeface="Calibri"/>
            </a:endParaRPr>
          </a:p>
        </p:txBody>
      </p:sp>
      <p:sp>
        <p:nvSpPr>
          <p:cNvPr id="369" name="Google Shape;369;p42"/>
          <p:cNvSpPr/>
          <p:nvPr/>
        </p:nvSpPr>
        <p:spPr>
          <a:xfrm>
            <a:off x="531628" y="1688388"/>
            <a:ext cx="10034772" cy="4619021"/>
          </a:xfrm>
          <a:prstGeom prst="rect">
            <a:avLst/>
          </a:prstGeom>
          <a:noFill/>
          <a:ln>
            <a:noFill/>
          </a:ln>
        </p:spPr>
        <p:txBody>
          <a:bodyPr spcFirstLastPara="1" wrap="square" lIns="91425" tIns="45700" rIns="91425" bIns="45700" anchor="t" anchorCtr="0">
            <a:spAutoFit/>
          </a:bodyPr>
          <a:lstStyle/>
          <a:p>
            <a:pPr marL="231775" marR="0" lvl="1" indent="0" algn="l" rtl="0">
              <a:spcBef>
                <a:spcPts val="0"/>
              </a:spcBef>
              <a:spcAft>
                <a:spcPts val="0"/>
              </a:spcAft>
              <a:buNone/>
            </a:pPr>
            <a:r>
              <a:rPr lang="en" sz="3200" b="0" i="0" u="none" strike="noStrike" cap="none" dirty="0">
                <a:solidFill>
                  <a:srgbClr val="33006F"/>
                </a:solidFill>
                <a:latin typeface="Calibri"/>
                <a:ea typeface="Calibri"/>
                <a:cs typeface="Calibri"/>
                <a:sym typeface="Calibri"/>
              </a:rPr>
              <a:t>For Informational Purposes; No Senate Approval Required</a:t>
            </a:r>
            <a:endParaRPr dirty="0"/>
          </a:p>
          <a:p>
            <a:pPr marL="231775" marR="0" lvl="1" indent="0" algn="l" rtl="0">
              <a:spcBef>
                <a:spcPts val="640"/>
              </a:spcBef>
              <a:spcAft>
                <a:spcPts val="0"/>
              </a:spcAft>
              <a:buNone/>
            </a:pPr>
            <a:r>
              <a:rPr lang="en" sz="3200" b="0" i="0" u="none" strike="noStrike" cap="none" dirty="0">
                <a:solidFill>
                  <a:srgbClr val="33006F"/>
                </a:solidFill>
                <a:latin typeface="Calibri"/>
                <a:ea typeface="Calibri"/>
                <a:cs typeface="Calibri"/>
                <a:sym typeface="Calibri"/>
              </a:rPr>
              <a:t>Experimental Course (EC) Requested</a:t>
            </a:r>
            <a:br>
              <a:rPr lang="en" sz="3200" b="0" i="0" u="none" strike="noStrike" cap="none" dirty="0">
                <a:solidFill>
                  <a:srgbClr val="33006F"/>
                </a:solidFill>
                <a:latin typeface="Calibri"/>
                <a:ea typeface="Calibri"/>
                <a:cs typeface="Calibri"/>
                <a:sym typeface="Calibri"/>
              </a:rPr>
            </a:br>
            <a:endParaRPr sz="2000" b="0" i="0" u="none" strike="noStrike" cap="none" dirty="0">
              <a:solidFill>
                <a:srgbClr val="33006F"/>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4880	COMP SCI 6001.011 : Advanced Virtual Reality</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4876	ELEC ENG 6001.007 : Power System Economics and Market 		Operation</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4875	ENGLISH 3001.009 : Vikings: Legends and Lore</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4878	HISTORY 3001.008 : Modern Eastern Europe</a:t>
            </a:r>
            <a:endParaRPr sz="24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 sz="2400" dirty="0">
                <a:solidFill>
                  <a:schemeClr val="dk1"/>
                </a:solidFill>
                <a:latin typeface="Calibri"/>
                <a:ea typeface="Calibri"/>
                <a:cs typeface="Calibri"/>
                <a:sym typeface="Calibri"/>
              </a:rPr>
              <a:t>File: 4879	MIN ENG 6001.004 : Computational Fluid Dynamics for Particulate 	and Fire Simulations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400" dirty="0">
                <a:solidFill>
                  <a:schemeClr val="dk1"/>
                </a:solidFill>
                <a:latin typeface="Calibri"/>
                <a:ea typeface="Calibri"/>
                <a:cs typeface="Calibri"/>
                <a:sym typeface="Calibri"/>
              </a:rPr>
              <a:t>File: 4877	PSYCH 5001.003 : Organizational Diversity, Equity, and Inclusion</a:t>
            </a:r>
            <a:endParaRPr sz="2400" dirty="0">
              <a:solidFill>
                <a:schemeClr val="dk1"/>
              </a:solidFill>
              <a:latin typeface="Times New Roman"/>
              <a:ea typeface="Times New Roman"/>
              <a:cs typeface="Times New Roman"/>
              <a:sym typeface="Times New Roman"/>
            </a:endParaRPr>
          </a:p>
        </p:txBody>
      </p:sp>
      <p:sp>
        <p:nvSpPr>
          <p:cNvPr id="370" name="Google Shape;370;p42"/>
          <p:cNvSpPr txBox="1"/>
          <p:nvPr/>
        </p:nvSpPr>
        <p:spPr>
          <a:xfrm>
            <a:off x="6563360" y="678766"/>
            <a:ext cx="37287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 sz="1800">
                <a:solidFill>
                  <a:srgbClr val="33006F"/>
                </a:solidFill>
                <a:latin typeface="Calibri"/>
                <a:ea typeface="Calibri"/>
                <a:cs typeface="Calibri"/>
                <a:sym typeface="Calibri"/>
              </a:rPr>
              <a:t>22 September 2022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8D88A2"/>
                </a:solidFill>
                <a:latin typeface="Calibri"/>
                <a:ea typeface="Calibri"/>
                <a:cs typeface="Calibri"/>
                <a:sym typeface="Calibri"/>
              </a:rPr>
              <a:t>43</a:t>
            </a:fld>
            <a:endParaRPr>
              <a:solidFill>
                <a:srgbClr val="8D88A2"/>
              </a:solidFill>
              <a:latin typeface="Calibri"/>
              <a:ea typeface="Calibri"/>
              <a:cs typeface="Calibri"/>
              <a:sym typeface="Calibri"/>
            </a:endParaRPr>
          </a:p>
        </p:txBody>
      </p:sp>
      <p:sp>
        <p:nvSpPr>
          <p:cNvPr id="378" name="Google Shape;378;p43"/>
          <p:cNvSpPr/>
          <p:nvPr/>
        </p:nvSpPr>
        <p:spPr>
          <a:xfrm>
            <a:off x="680484" y="2215543"/>
            <a:ext cx="9692876" cy="2369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rgbClr val="33006F"/>
                </a:solidFill>
                <a:latin typeface="Calibri"/>
                <a:ea typeface="Calibri"/>
                <a:cs typeface="Calibri"/>
                <a:sym typeface="Calibri"/>
              </a:rPr>
              <a:t>Curriculum committee moves for FS to approve the 6 CC and 7 PC form actions.</a:t>
            </a:r>
            <a:endParaRPr/>
          </a:p>
          <a:p>
            <a:pPr marL="0" marR="0" lvl="0" indent="0" algn="l" rtl="0">
              <a:spcBef>
                <a:spcPts val="0"/>
              </a:spcBef>
              <a:spcAft>
                <a:spcPts val="0"/>
              </a:spcAft>
              <a:buNone/>
            </a:pPr>
            <a:endParaRPr sz="3200">
              <a:solidFill>
                <a:srgbClr val="33006F"/>
              </a:solidFill>
              <a:latin typeface="Calibri"/>
              <a:ea typeface="Calibri"/>
              <a:cs typeface="Calibri"/>
              <a:sym typeface="Calibri"/>
            </a:endParaRPr>
          </a:p>
          <a:p>
            <a:pPr marL="0" marR="0" lvl="0" indent="0" algn="l" rtl="0">
              <a:spcBef>
                <a:spcPts val="0"/>
              </a:spcBef>
              <a:spcAft>
                <a:spcPts val="0"/>
              </a:spcAft>
              <a:buNone/>
            </a:pPr>
            <a:r>
              <a:rPr lang="en" sz="3200">
                <a:solidFill>
                  <a:srgbClr val="33006F"/>
                </a:solidFill>
                <a:latin typeface="Calibri"/>
                <a:ea typeface="Calibri"/>
                <a:cs typeface="Calibri"/>
                <a:sym typeface="Calibri"/>
              </a:rPr>
              <a:t>Discussion: Questions or comments?</a:t>
            </a:r>
            <a:endParaRPr/>
          </a:p>
          <a:p>
            <a:pPr marL="463550" marR="0" lvl="1" indent="-231775" algn="l" rtl="0">
              <a:spcBef>
                <a:spcPts val="0"/>
              </a:spcBef>
              <a:spcAft>
                <a:spcPts val="0"/>
              </a:spcAft>
              <a:buNone/>
            </a:pPr>
            <a:r>
              <a:rPr lang="en" sz="2000" b="0" i="0" u="none" strike="noStrike" cap="none">
                <a:solidFill>
                  <a:srgbClr val="33006F"/>
                </a:solidFill>
                <a:latin typeface="Calibri"/>
                <a:ea typeface="Calibri"/>
                <a:cs typeface="Calibri"/>
                <a:sym typeface="Calibri"/>
              </a:rPr>
              <a:t>	</a:t>
            </a:r>
            <a:endParaRPr/>
          </a:p>
        </p:txBody>
      </p:sp>
      <p:sp>
        <p:nvSpPr>
          <p:cNvPr id="379" name="Google Shape;379;p43"/>
          <p:cNvSpPr txBox="1"/>
          <p:nvPr/>
        </p:nvSpPr>
        <p:spPr>
          <a:xfrm>
            <a:off x="6644640" y="678766"/>
            <a:ext cx="37287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 sz="1800">
                <a:solidFill>
                  <a:srgbClr val="33006F"/>
                </a:solidFill>
                <a:latin typeface="Calibri"/>
                <a:ea typeface="Calibri"/>
                <a:cs typeface="Calibri"/>
                <a:sym typeface="Calibri"/>
              </a:rPr>
              <a:t>22 September 2022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VI. Reports of Standing Committees</a:t>
            </a:r>
            <a:endParaRPr/>
          </a:p>
          <a:p>
            <a:pPr marL="0" lvl="0" indent="0" algn="l" rtl="0">
              <a:spcBef>
                <a:spcPts val="720"/>
              </a:spcBef>
              <a:spcAft>
                <a:spcPts val="0"/>
              </a:spcAft>
              <a:buClr>
                <a:srgbClr val="509E2F"/>
              </a:buClr>
              <a:buSzPts val="3600"/>
              <a:buNone/>
            </a:pPr>
            <a:r>
              <a:rPr lang="en" sz="3600"/>
              <a:t>	</a:t>
            </a:r>
            <a:r>
              <a:rPr lang="en" sz="3600">
                <a:solidFill>
                  <a:srgbClr val="003B49"/>
                </a:solidFill>
                <a:latin typeface="Arial"/>
                <a:ea typeface="Arial"/>
                <a:cs typeface="Arial"/>
                <a:sym typeface="Arial"/>
              </a:rPr>
              <a:t>B.	Committee on Effective Teaching</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D. Burns</a:t>
            </a:r>
            <a:endParaRPr/>
          </a:p>
          <a:p>
            <a:pPr marL="0" lvl="0" indent="0"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marL="0" lvl="0" indent="0" algn="l" rtl="0">
              <a:spcBef>
                <a:spcPts val="720"/>
              </a:spcBef>
              <a:spcAft>
                <a:spcPts val="0"/>
              </a:spcAft>
              <a:buClr>
                <a:srgbClr val="509E2F"/>
              </a:buClr>
              <a:buSzPts val="3600"/>
              <a:buNone/>
            </a:pPr>
            <a:r>
              <a:rPr lang="en" sz="3600" b="1">
                <a:latin typeface="Arial"/>
                <a:ea typeface="Arial"/>
                <a:cs typeface="Arial"/>
                <a:sym typeface="Arial"/>
              </a:rPr>
              <a:t>	</a:t>
            </a:r>
            <a:endParaRPr/>
          </a:p>
        </p:txBody>
      </p:sp>
      <p:sp>
        <p:nvSpPr>
          <p:cNvPr id="385" name="Google Shape;385;p44"/>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895676" y="762000"/>
            <a:ext cx="9296400" cy="5312229"/>
          </a:xfrm>
        </p:spPr>
        <p:txBody>
          <a:bodyPr>
            <a:normAutofit/>
          </a:bodyPr>
          <a:lstStyle/>
          <a:p>
            <a:r>
              <a:rPr lang="en-US" sz="6000" dirty="0"/>
              <a:t>Committee for </a:t>
            </a:r>
          </a:p>
          <a:p>
            <a:r>
              <a:rPr lang="en-US" sz="6000" dirty="0"/>
              <a:t>Effective Teaching</a:t>
            </a:r>
            <a:endParaRPr lang="en-US" sz="6600" dirty="0"/>
          </a:p>
          <a:p>
            <a:r>
              <a:rPr lang="en-US" sz="4800" dirty="0"/>
              <a:t>Presentation to Faculty Senate</a:t>
            </a:r>
          </a:p>
          <a:p>
            <a:r>
              <a:rPr lang="en-US" sz="4800" dirty="0"/>
              <a:t>September 21, 2022</a:t>
            </a:r>
          </a:p>
        </p:txBody>
      </p:sp>
    </p:spTree>
    <p:extLst>
      <p:ext uri="{BB962C8B-B14F-4D97-AF65-F5344CB8AC3E}">
        <p14:creationId xmlns:p14="http://schemas.microsoft.com/office/powerpoint/2010/main" val="1913477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77BC2-971A-6D48-871B-DAF651AC7A23}"/>
              </a:ext>
            </a:extLst>
          </p:cNvPr>
          <p:cNvSpPr>
            <a:spLocks noGrp="1"/>
          </p:cNvSpPr>
          <p:nvPr>
            <p:ph type="body" idx="1"/>
          </p:nvPr>
        </p:nvSpPr>
        <p:spPr/>
        <p:txBody>
          <a:bodyPr/>
          <a:lstStyle/>
          <a:p>
            <a:r>
              <a:rPr lang="en-US" dirty="0"/>
              <a:t>Teaching awards will be different this year</a:t>
            </a:r>
          </a:p>
          <a:p>
            <a:r>
              <a:rPr lang="en-US" dirty="0"/>
              <a:t>Outstanding Teaching awards used to be given to the top 10% of qualified instructors on the "Overall Effectiveness" item</a:t>
            </a:r>
          </a:p>
          <a:p>
            <a:r>
              <a:rPr lang="en-US" dirty="0"/>
              <a:t>Faculty Teaching awards were also given based on a nomination packet (these come with money)</a:t>
            </a:r>
          </a:p>
          <a:p>
            <a:r>
              <a:rPr lang="en-US" dirty="0"/>
              <a:t>For this year, we eliminated the former and increased the number of the latter</a:t>
            </a:r>
          </a:p>
          <a:p>
            <a:r>
              <a:rPr lang="en-US" dirty="0"/>
              <a:t>Nominations should include SET scores, but not be based entirely upon them</a:t>
            </a:r>
          </a:p>
          <a:p>
            <a:r>
              <a:rPr lang="en-US" dirty="0"/>
              <a:t>Applications are due October 14</a:t>
            </a:r>
            <a:r>
              <a:rPr lang="en-US" baseline="30000" dirty="0"/>
              <a:t>th</a:t>
            </a:r>
            <a:r>
              <a:rPr lang="en-US" dirty="0"/>
              <a:t> </a:t>
            </a:r>
          </a:p>
        </p:txBody>
      </p:sp>
      <p:sp>
        <p:nvSpPr>
          <p:cNvPr id="3" name="Text Placeholder 2">
            <a:extLst>
              <a:ext uri="{FF2B5EF4-FFF2-40B4-BE49-F238E27FC236}">
                <a16:creationId xmlns:a16="http://schemas.microsoft.com/office/drawing/2014/main" id="{2EC7CCAB-2380-DD43-AEBA-E6DC65AFAE15}"/>
              </a:ext>
            </a:extLst>
          </p:cNvPr>
          <p:cNvSpPr>
            <a:spLocks noGrp="1"/>
          </p:cNvSpPr>
          <p:nvPr>
            <p:ph type="body" idx="2"/>
          </p:nvPr>
        </p:nvSpPr>
        <p:spPr/>
        <p:txBody>
          <a:bodyPr>
            <a:normAutofit/>
          </a:bodyPr>
          <a:lstStyle/>
          <a:p>
            <a:r>
              <a:rPr lang="en-US" sz="3200" b="1" dirty="0"/>
              <a:t>Teaching Awards</a:t>
            </a:r>
          </a:p>
        </p:txBody>
      </p:sp>
    </p:spTree>
    <p:extLst>
      <p:ext uri="{BB962C8B-B14F-4D97-AF65-F5344CB8AC3E}">
        <p14:creationId xmlns:p14="http://schemas.microsoft.com/office/powerpoint/2010/main" val="1008250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1527B-DDCE-0747-951A-9B67403C92BE}"/>
              </a:ext>
            </a:extLst>
          </p:cNvPr>
          <p:cNvSpPr>
            <a:spLocks noGrp="1"/>
          </p:cNvSpPr>
          <p:nvPr>
            <p:ph type="body" idx="1"/>
          </p:nvPr>
        </p:nvSpPr>
        <p:spPr/>
        <p:txBody>
          <a:bodyPr/>
          <a:lstStyle/>
          <a:p>
            <a:r>
              <a:rPr lang="en-US" sz="3200" dirty="0"/>
              <a:t>Beth Conception wants to form an ad hoc committee to deal with Online Learning topics, such as:</a:t>
            </a:r>
          </a:p>
          <a:p>
            <a:pPr lvl="1"/>
            <a:r>
              <a:rPr lang="en-US" sz="2800" dirty="0"/>
              <a:t>Quality Course review</a:t>
            </a:r>
          </a:p>
          <a:p>
            <a:pPr lvl="1"/>
            <a:r>
              <a:rPr lang="en-US" sz="2800" dirty="0"/>
              <a:t>Badges and micro-credentials</a:t>
            </a:r>
          </a:p>
          <a:p>
            <a:pPr lvl="1"/>
            <a:r>
              <a:rPr lang="en-US" sz="2800" dirty="0"/>
              <a:t>Faculty training</a:t>
            </a:r>
          </a:p>
          <a:p>
            <a:r>
              <a:rPr lang="en-US" sz="3200" dirty="0"/>
              <a:t>She asked for 4-5 names of key stakeholders, any volunteers or suggestions?</a:t>
            </a:r>
          </a:p>
        </p:txBody>
      </p:sp>
      <p:sp>
        <p:nvSpPr>
          <p:cNvPr id="3" name="Text Placeholder 2">
            <a:extLst>
              <a:ext uri="{FF2B5EF4-FFF2-40B4-BE49-F238E27FC236}">
                <a16:creationId xmlns:a16="http://schemas.microsoft.com/office/drawing/2014/main" id="{B39FB68C-3472-B74C-9FD9-078DFBA2B08E}"/>
              </a:ext>
            </a:extLst>
          </p:cNvPr>
          <p:cNvSpPr>
            <a:spLocks noGrp="1"/>
          </p:cNvSpPr>
          <p:nvPr>
            <p:ph type="body" idx="2"/>
          </p:nvPr>
        </p:nvSpPr>
        <p:spPr/>
        <p:txBody>
          <a:bodyPr>
            <a:normAutofit/>
          </a:bodyPr>
          <a:lstStyle/>
          <a:p>
            <a:r>
              <a:rPr lang="en-US" sz="3200" b="1" dirty="0"/>
              <a:t>Ad Hoc Online Learning Committee </a:t>
            </a:r>
          </a:p>
        </p:txBody>
      </p:sp>
    </p:spTree>
    <p:extLst>
      <p:ext uri="{BB962C8B-B14F-4D97-AF65-F5344CB8AC3E}">
        <p14:creationId xmlns:p14="http://schemas.microsoft.com/office/powerpoint/2010/main" val="1507964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2BEE55-7E7B-054D-BA5B-EC52F3D2A07D}"/>
              </a:ext>
            </a:extLst>
          </p:cNvPr>
          <p:cNvSpPr>
            <a:spLocks noGrp="1"/>
          </p:cNvSpPr>
          <p:nvPr>
            <p:ph type="body" idx="1"/>
          </p:nvPr>
        </p:nvSpPr>
        <p:spPr/>
        <p:txBody>
          <a:bodyPr/>
          <a:lstStyle/>
          <a:p>
            <a:r>
              <a:rPr lang="en-US" sz="3200" dirty="0"/>
              <a:t>Make summer </a:t>
            </a:r>
            <a:r>
              <a:rPr lang="en-US" sz="3200" dirty="0" err="1"/>
              <a:t>evals</a:t>
            </a:r>
            <a:r>
              <a:rPr lang="en-US" sz="3200" dirty="0"/>
              <a:t> opt-out instead of opt-in?</a:t>
            </a:r>
          </a:p>
          <a:p>
            <a:r>
              <a:rPr lang="en-US" sz="3200" dirty="0"/>
              <a:t>Allow chairs to see SET comments? </a:t>
            </a:r>
          </a:p>
          <a:p>
            <a:r>
              <a:rPr lang="en-US" sz="3200" dirty="0"/>
              <a:t>Have IT create a standardized SET summary report?</a:t>
            </a:r>
          </a:p>
          <a:p>
            <a:r>
              <a:rPr lang="en-US" sz="3200" dirty="0"/>
              <a:t>Increasing response rates</a:t>
            </a:r>
          </a:p>
          <a:p>
            <a:r>
              <a:rPr lang="en-US" sz="3200" dirty="0"/>
              <a:t>PEER OBSERVATION!</a:t>
            </a:r>
          </a:p>
          <a:p>
            <a:endParaRPr lang="en-US" dirty="0"/>
          </a:p>
        </p:txBody>
      </p:sp>
      <p:sp>
        <p:nvSpPr>
          <p:cNvPr id="3" name="Text Placeholder 2">
            <a:extLst>
              <a:ext uri="{FF2B5EF4-FFF2-40B4-BE49-F238E27FC236}">
                <a16:creationId xmlns:a16="http://schemas.microsoft.com/office/drawing/2014/main" id="{216C0071-35EA-CB4B-A2E5-01ACC2F38B77}"/>
              </a:ext>
            </a:extLst>
          </p:cNvPr>
          <p:cNvSpPr>
            <a:spLocks noGrp="1"/>
          </p:cNvSpPr>
          <p:nvPr>
            <p:ph type="body" idx="2"/>
          </p:nvPr>
        </p:nvSpPr>
        <p:spPr/>
        <p:txBody>
          <a:bodyPr>
            <a:normAutofit/>
          </a:bodyPr>
          <a:lstStyle/>
          <a:p>
            <a:r>
              <a:rPr lang="en-US" sz="3200" b="1" dirty="0"/>
              <a:t>Committee Agenda for this Year</a:t>
            </a:r>
          </a:p>
        </p:txBody>
      </p:sp>
    </p:spTree>
    <p:extLst>
      <p:ext uri="{BB962C8B-B14F-4D97-AF65-F5344CB8AC3E}">
        <p14:creationId xmlns:p14="http://schemas.microsoft.com/office/powerpoint/2010/main" val="1133056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F226F-BA8A-8446-B7C5-6CAEE0D1DF78}"/>
              </a:ext>
            </a:extLst>
          </p:cNvPr>
          <p:cNvSpPr>
            <a:spLocks noGrp="1"/>
          </p:cNvSpPr>
          <p:nvPr>
            <p:ph type="body" idx="1"/>
          </p:nvPr>
        </p:nvSpPr>
        <p:spPr/>
        <p:txBody>
          <a:bodyPr/>
          <a:lstStyle/>
          <a:p>
            <a:r>
              <a:rPr lang="en-US" sz="2800" dirty="0"/>
              <a:t>Small group of trained evaluators to observe everyone on campus (but not all in one year!) and focus on pedagogy</a:t>
            </a:r>
          </a:p>
          <a:p>
            <a:r>
              <a:rPr lang="en-US" sz="2800" dirty="0"/>
              <a:t>Pilot program in the spring, campus roll out next fall?</a:t>
            </a:r>
          </a:p>
          <a:p>
            <a:r>
              <a:rPr lang="en-US" sz="2800" dirty="0"/>
              <a:t>Still need to decide on:</a:t>
            </a:r>
          </a:p>
          <a:p>
            <a:pPr lvl="1"/>
            <a:r>
              <a:rPr lang="en-US" sz="2400" dirty="0"/>
              <a:t> instrument</a:t>
            </a:r>
          </a:p>
          <a:p>
            <a:pPr lvl="1"/>
            <a:r>
              <a:rPr lang="en-US" sz="2400" dirty="0"/>
              <a:t>evaluation frequency</a:t>
            </a:r>
          </a:p>
          <a:p>
            <a:pPr lvl="1"/>
            <a:r>
              <a:rPr lang="en-US" sz="2400" dirty="0"/>
              <a:t>Committee make up/training/compensation</a:t>
            </a:r>
          </a:p>
          <a:p>
            <a:r>
              <a:rPr lang="en-US" sz="2800" dirty="0"/>
              <a:t>Encourage departments to conduct their own observations that focus on content coverage?</a:t>
            </a:r>
          </a:p>
        </p:txBody>
      </p:sp>
      <p:sp>
        <p:nvSpPr>
          <p:cNvPr id="3" name="Text Placeholder 2">
            <a:extLst>
              <a:ext uri="{FF2B5EF4-FFF2-40B4-BE49-F238E27FC236}">
                <a16:creationId xmlns:a16="http://schemas.microsoft.com/office/drawing/2014/main" id="{C4533C55-559A-5F42-87AC-6ED3605B0380}"/>
              </a:ext>
            </a:extLst>
          </p:cNvPr>
          <p:cNvSpPr>
            <a:spLocks noGrp="1"/>
          </p:cNvSpPr>
          <p:nvPr>
            <p:ph type="body" idx="2"/>
          </p:nvPr>
        </p:nvSpPr>
        <p:spPr/>
        <p:txBody>
          <a:bodyPr/>
          <a:lstStyle/>
          <a:p>
            <a:r>
              <a:rPr lang="en-US" b="1" dirty="0"/>
              <a:t>Peer Observation Framework</a:t>
            </a:r>
          </a:p>
        </p:txBody>
      </p:sp>
    </p:spTree>
    <p:extLst>
      <p:ext uri="{BB962C8B-B14F-4D97-AF65-F5344CB8AC3E}">
        <p14:creationId xmlns:p14="http://schemas.microsoft.com/office/powerpoint/2010/main" val="239942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857250" lvl="0" indent="-857250" algn="l" rtl="0">
              <a:spcBef>
                <a:spcPts val="0"/>
              </a:spcBef>
              <a:spcAft>
                <a:spcPts val="0"/>
              </a:spcAft>
              <a:buClr>
                <a:srgbClr val="003B49"/>
              </a:buClr>
              <a:buSzPts val="3600"/>
              <a:buAutoNum type="romanUcPeriod" startAt="2"/>
            </a:pPr>
            <a:r>
              <a:rPr lang="en" sz="3600" dirty="0">
                <a:solidFill>
                  <a:srgbClr val="58A339"/>
                </a:solidFill>
                <a:latin typeface="Arial"/>
                <a:ea typeface="Arial"/>
                <a:cs typeface="Arial"/>
                <a:sym typeface="Arial"/>
              </a:rPr>
              <a:t>Approval of Minutes</a:t>
            </a:r>
            <a:endParaRPr dirty="0">
              <a:solidFill>
                <a:srgbClr val="58A339"/>
              </a:solidFill>
            </a:endParaRPr>
          </a:p>
          <a:p>
            <a:pPr marL="1490663" lvl="0" indent="-576263" algn="l" rtl="0">
              <a:spcBef>
                <a:spcPts val="720"/>
              </a:spcBef>
              <a:spcAft>
                <a:spcPts val="0"/>
              </a:spcAft>
              <a:buClr>
                <a:srgbClr val="003B49"/>
              </a:buClr>
              <a:buSzPts val="3600"/>
              <a:buNone/>
            </a:pPr>
            <a:r>
              <a:rPr lang="en" sz="3600" u="sng" dirty="0">
                <a:solidFill>
                  <a:srgbClr val="003B49"/>
                </a:solidFill>
                <a:latin typeface="Arial"/>
                <a:ea typeface="Arial"/>
                <a:cs typeface="Arial"/>
                <a:sym typeface="Arial"/>
              </a:rPr>
              <a:t>June 9, 2022</a:t>
            </a:r>
            <a:endParaRPr sz="1800" u="sng" dirty="0">
              <a:solidFill>
                <a:srgbClr val="003B49"/>
              </a:solidFill>
              <a:latin typeface="Arial"/>
              <a:ea typeface="Arial"/>
              <a:cs typeface="Arial"/>
              <a:sym typeface="Arial"/>
            </a:endParaRPr>
          </a:p>
          <a:p>
            <a:pPr marL="0" lvl="0" indent="0" algn="l" rtl="0">
              <a:spcBef>
                <a:spcPts val="720"/>
              </a:spcBef>
              <a:spcAft>
                <a:spcPts val="0"/>
              </a:spcAft>
              <a:buClr>
                <a:srgbClr val="509E2F"/>
              </a:buClr>
              <a:buSzPts val="3600"/>
              <a:buNone/>
            </a:pPr>
            <a:endParaRPr sz="3600" dirty="0">
              <a:latin typeface="Arial"/>
              <a:ea typeface="Arial"/>
              <a:cs typeface="Arial"/>
              <a:sym typeface="Arial"/>
            </a:endParaRPr>
          </a:p>
          <a:p>
            <a:pPr marL="0" lvl="0" indent="0" algn="l" rtl="0">
              <a:spcBef>
                <a:spcPts val="720"/>
              </a:spcBef>
              <a:spcAft>
                <a:spcPts val="0"/>
              </a:spcAft>
              <a:buClr>
                <a:srgbClr val="509E2F"/>
              </a:buClr>
              <a:buSzPts val="3600"/>
              <a:buNone/>
            </a:pPr>
            <a:endParaRPr sz="3600" dirty="0">
              <a:latin typeface="Arial"/>
              <a:ea typeface="Arial"/>
              <a:cs typeface="Arial"/>
              <a:sym typeface="Arial"/>
            </a:endParaRPr>
          </a:p>
        </p:txBody>
      </p:sp>
      <p:sp>
        <p:nvSpPr>
          <p:cNvPr id="125" name="Google Shape;125;p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spcBef>
                <a:spcPts val="720"/>
              </a:spcBef>
              <a:spcAft>
                <a:spcPts val="0"/>
              </a:spcAft>
              <a:buClr>
                <a:srgbClr val="509E2F"/>
              </a:buClr>
              <a:buSzPts val="3600"/>
              <a:buNone/>
            </a:pPr>
            <a:r>
              <a:rPr lang="en" sz="3600" dirty="0"/>
              <a:t>	</a:t>
            </a:r>
            <a:r>
              <a:rPr lang="en" sz="3600" dirty="0">
                <a:solidFill>
                  <a:srgbClr val="003B49"/>
                </a:solidFill>
                <a:latin typeface="Arial"/>
                <a:ea typeface="Arial"/>
                <a:cs typeface="Arial"/>
                <a:sym typeface="Arial"/>
              </a:rPr>
              <a:t>C.	ITCC</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Perry Koob for Dan Stutts</a:t>
            </a:r>
            <a:endParaRPr dirty="0"/>
          </a:p>
          <a:p>
            <a:pPr marL="0" lvl="0" indent="0" algn="l" rtl="0">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91" name="Google Shape;391;p4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p:txBody>
          <a:bodyPr/>
          <a:lstStyle/>
          <a:p>
            <a:r>
              <a:rPr lang="en-US" dirty="0"/>
              <a:t>ITCC Update</a:t>
            </a:r>
          </a:p>
          <a:p>
            <a:r>
              <a:rPr lang="en-US" dirty="0"/>
              <a:t>September 2022</a:t>
            </a:r>
          </a:p>
        </p:txBody>
      </p:sp>
    </p:spTree>
    <p:extLst>
      <p:ext uri="{BB962C8B-B14F-4D97-AF65-F5344CB8AC3E}">
        <p14:creationId xmlns:p14="http://schemas.microsoft.com/office/powerpoint/2010/main" val="2314213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00727" y="1206633"/>
            <a:ext cx="10403435" cy="5339156"/>
          </a:xfrm>
        </p:spPr>
        <p:txBody>
          <a:bodyPr/>
          <a:lstStyle/>
          <a:p>
            <a:r>
              <a:rPr lang="en-US" sz="2133" b="1" dirty="0">
                <a:solidFill>
                  <a:schemeClr val="accent4">
                    <a:lumMod val="10000"/>
                  </a:schemeClr>
                </a:solidFill>
              </a:rPr>
              <a:t>Farewell and Good Fortune to Danny Tang</a:t>
            </a:r>
          </a:p>
          <a:p>
            <a:pPr lvl="1"/>
            <a:r>
              <a:rPr lang="en-US" sz="1600" dirty="0">
                <a:solidFill>
                  <a:schemeClr val="accent4">
                    <a:lumMod val="10000"/>
                  </a:schemeClr>
                </a:solidFill>
              </a:rPr>
              <a:t>We wish him well at his new position at Furman University</a:t>
            </a:r>
          </a:p>
          <a:p>
            <a:endParaRPr lang="en-US" sz="1867" dirty="0">
              <a:solidFill>
                <a:schemeClr val="accent4">
                  <a:lumMod val="10000"/>
                </a:schemeClr>
              </a:solidFill>
            </a:endParaRPr>
          </a:p>
          <a:p>
            <a:r>
              <a:rPr lang="en-US" sz="2133" b="1" dirty="0">
                <a:solidFill>
                  <a:schemeClr val="accent4">
                    <a:lumMod val="10000"/>
                  </a:schemeClr>
                </a:solidFill>
              </a:rPr>
              <a:t>Acting Chief Information Officer – Perry B. Koob</a:t>
            </a:r>
          </a:p>
          <a:p>
            <a:pPr lvl="1"/>
            <a:r>
              <a:rPr lang="en-US" sz="1600" dirty="0">
                <a:solidFill>
                  <a:schemeClr val="accent4">
                    <a:lumMod val="10000"/>
                  </a:schemeClr>
                </a:solidFill>
              </a:rPr>
              <a:t>Bachelor of Science in Computer Science and </a:t>
            </a:r>
            <a:br>
              <a:rPr lang="en-US" sz="1600" dirty="0">
                <a:solidFill>
                  <a:schemeClr val="accent4">
                    <a:lumMod val="10000"/>
                  </a:schemeClr>
                </a:solidFill>
              </a:rPr>
            </a:br>
            <a:r>
              <a:rPr lang="en-US" sz="1600" dirty="0">
                <a:solidFill>
                  <a:schemeClr val="accent4">
                    <a:lumMod val="10000"/>
                  </a:schemeClr>
                </a:solidFill>
              </a:rPr>
              <a:t>Minor in Applied Mathematics, </a:t>
            </a:r>
            <a:br>
              <a:rPr lang="en-US" sz="1600" dirty="0">
                <a:solidFill>
                  <a:schemeClr val="accent4">
                    <a:lumMod val="10000"/>
                  </a:schemeClr>
                </a:solidFill>
              </a:rPr>
            </a:br>
            <a:r>
              <a:rPr lang="en-US" sz="1600" i="1" dirty="0">
                <a:solidFill>
                  <a:schemeClr val="accent4">
                    <a:lumMod val="10000"/>
                  </a:schemeClr>
                </a:solidFill>
              </a:rPr>
              <a:t>University of Missouri – Rolla</a:t>
            </a:r>
            <a:br>
              <a:rPr lang="en-US" sz="1600" dirty="0">
                <a:solidFill>
                  <a:schemeClr val="accent4">
                    <a:lumMod val="10000"/>
                  </a:schemeClr>
                </a:solidFill>
              </a:rPr>
            </a:br>
            <a:endParaRPr lang="en-US" sz="1600" dirty="0">
              <a:solidFill>
                <a:schemeClr val="accent4">
                  <a:lumMod val="10000"/>
                </a:schemeClr>
              </a:solidFill>
            </a:endParaRPr>
          </a:p>
          <a:p>
            <a:pPr lvl="1"/>
            <a:r>
              <a:rPr lang="en-US" sz="1600" dirty="0">
                <a:solidFill>
                  <a:schemeClr val="accent4">
                    <a:lumMod val="10000"/>
                  </a:schemeClr>
                </a:solidFill>
              </a:rPr>
              <a:t>Graduate Certificate in Business Analytics and Data Science, </a:t>
            </a:r>
            <a:br>
              <a:rPr lang="en-US" sz="1600" dirty="0">
                <a:solidFill>
                  <a:schemeClr val="accent4">
                    <a:lumMod val="10000"/>
                  </a:schemeClr>
                </a:solidFill>
              </a:rPr>
            </a:br>
            <a:r>
              <a:rPr lang="en-US" sz="1600" dirty="0">
                <a:solidFill>
                  <a:schemeClr val="accent4">
                    <a:lumMod val="10000"/>
                  </a:schemeClr>
                </a:solidFill>
              </a:rPr>
              <a:t>Master of Science in Information Science and Technology,</a:t>
            </a:r>
            <a:br>
              <a:rPr lang="en-US" sz="1600" dirty="0">
                <a:solidFill>
                  <a:schemeClr val="accent4">
                    <a:lumMod val="10000"/>
                  </a:schemeClr>
                </a:solidFill>
              </a:rPr>
            </a:br>
            <a:r>
              <a:rPr lang="en-US" sz="1600" i="1" dirty="0">
                <a:solidFill>
                  <a:schemeClr val="accent4">
                    <a:lumMod val="10000"/>
                  </a:schemeClr>
                </a:solidFill>
              </a:rPr>
              <a:t>Missouri University of Science &amp; Technology</a:t>
            </a:r>
            <a:br>
              <a:rPr lang="en-US" sz="1600" dirty="0">
                <a:solidFill>
                  <a:schemeClr val="accent4">
                    <a:lumMod val="10000"/>
                  </a:schemeClr>
                </a:solidFill>
              </a:rPr>
            </a:br>
            <a:endParaRPr lang="en-US" sz="1600" dirty="0">
              <a:solidFill>
                <a:schemeClr val="accent4">
                  <a:lumMod val="10000"/>
                </a:schemeClr>
              </a:solidFill>
            </a:endParaRPr>
          </a:p>
          <a:p>
            <a:pPr lvl="1"/>
            <a:r>
              <a:rPr lang="en-US" sz="1600" dirty="0">
                <a:solidFill>
                  <a:schemeClr val="accent4">
                    <a:lumMod val="10000"/>
                  </a:schemeClr>
                </a:solidFill>
              </a:rPr>
              <a:t>Twenty-two years supporting the campus information technology needs</a:t>
            </a:r>
            <a:br>
              <a:rPr lang="en-US" sz="1600" dirty="0">
                <a:solidFill>
                  <a:schemeClr val="accent4">
                    <a:lumMod val="10000"/>
                  </a:schemeClr>
                </a:solidFill>
              </a:rPr>
            </a:br>
            <a:endParaRPr lang="en-US" sz="1600" dirty="0">
              <a:solidFill>
                <a:schemeClr val="accent4">
                  <a:lumMod val="10000"/>
                </a:schemeClr>
              </a:solidFill>
            </a:endParaRPr>
          </a:p>
          <a:p>
            <a:pPr lvl="1"/>
            <a:r>
              <a:rPr lang="en-US" sz="1600" dirty="0">
                <a:solidFill>
                  <a:schemeClr val="accent4">
                    <a:lumMod val="10000"/>
                  </a:schemeClr>
                </a:solidFill>
              </a:rPr>
              <a:t>Four years adjunct instructor for Computer Science </a:t>
            </a:r>
            <a:br>
              <a:rPr lang="en-US" sz="1600" dirty="0">
                <a:solidFill>
                  <a:schemeClr val="accent4">
                    <a:lumMod val="10000"/>
                  </a:schemeClr>
                </a:solidFill>
              </a:rPr>
            </a:br>
            <a:r>
              <a:rPr lang="en-US" sz="1600" dirty="0">
                <a:solidFill>
                  <a:schemeClr val="accent4">
                    <a:lumMod val="10000"/>
                  </a:schemeClr>
                </a:solidFill>
              </a:rPr>
              <a:t>and Business Information Technology</a:t>
            </a:r>
            <a:br>
              <a:rPr lang="en-US" sz="1600" dirty="0">
                <a:solidFill>
                  <a:schemeClr val="accent4">
                    <a:lumMod val="10000"/>
                  </a:schemeClr>
                </a:solidFill>
              </a:rPr>
            </a:br>
            <a:endParaRPr lang="en-US" sz="1600" dirty="0">
              <a:solidFill>
                <a:schemeClr val="accent4">
                  <a:lumMod val="10000"/>
                </a:schemeClr>
              </a:solidFill>
            </a:endParaRPr>
          </a:p>
          <a:p>
            <a:pPr lvl="1"/>
            <a:r>
              <a:rPr lang="en-US" sz="1600" dirty="0">
                <a:solidFill>
                  <a:schemeClr val="accent4">
                    <a:lumMod val="10000"/>
                  </a:schemeClr>
                </a:solidFill>
              </a:rPr>
              <a:t>Published research in fields of Information Science, Computer Engineering, </a:t>
            </a:r>
            <a:br>
              <a:rPr lang="en-US" sz="1600" dirty="0">
                <a:solidFill>
                  <a:schemeClr val="accent4">
                    <a:lumMod val="10000"/>
                  </a:schemeClr>
                </a:solidFill>
              </a:rPr>
            </a:br>
            <a:r>
              <a:rPr lang="en-US" sz="1600" dirty="0">
                <a:solidFill>
                  <a:schemeClr val="accent4">
                    <a:lumMod val="10000"/>
                  </a:schemeClr>
                </a:solidFill>
              </a:rPr>
              <a:t>and Russian Language</a:t>
            </a:r>
          </a:p>
        </p:txBody>
      </p:sp>
      <p:sp>
        <p:nvSpPr>
          <p:cNvPr id="3" name="Text Placeholder 2"/>
          <p:cNvSpPr>
            <a:spLocks noGrp="1"/>
          </p:cNvSpPr>
          <p:nvPr>
            <p:ph type="body" sz="quarter" idx="12"/>
          </p:nvPr>
        </p:nvSpPr>
        <p:spPr>
          <a:xfrm>
            <a:off x="1098876" y="523912"/>
            <a:ext cx="10912883" cy="682720"/>
          </a:xfrm>
        </p:spPr>
        <p:txBody>
          <a:bodyPr/>
          <a:lstStyle/>
          <a:p>
            <a:r>
              <a:rPr lang="en-US" dirty="0"/>
              <a:t>Farewell and Introduction</a:t>
            </a:r>
          </a:p>
        </p:txBody>
      </p:sp>
      <p:pic>
        <p:nvPicPr>
          <p:cNvPr id="4" name="Picture 3">
            <a:extLst>
              <a:ext uri="{FF2B5EF4-FFF2-40B4-BE49-F238E27FC236}">
                <a16:creationId xmlns:a16="http://schemas.microsoft.com/office/drawing/2014/main" id="{B2ED2E76-044F-2BC7-96CC-AD0A65FB8A9D}"/>
              </a:ext>
            </a:extLst>
          </p:cNvPr>
          <p:cNvPicPr>
            <a:picLocks noChangeAspect="1"/>
          </p:cNvPicPr>
          <p:nvPr/>
        </p:nvPicPr>
        <p:blipFill>
          <a:blip r:embed="rId2"/>
          <a:stretch>
            <a:fillRect/>
          </a:stretch>
        </p:blipFill>
        <p:spPr>
          <a:xfrm>
            <a:off x="8441293" y="312212"/>
            <a:ext cx="3366059" cy="2246261"/>
          </a:xfrm>
          <a:prstGeom prst="rect">
            <a:avLst/>
          </a:prstGeom>
        </p:spPr>
      </p:pic>
      <p:pic>
        <p:nvPicPr>
          <p:cNvPr id="6" name="Picture 5">
            <a:extLst>
              <a:ext uri="{FF2B5EF4-FFF2-40B4-BE49-F238E27FC236}">
                <a16:creationId xmlns:a16="http://schemas.microsoft.com/office/drawing/2014/main" id="{3DAAF1E6-201C-EDA0-4FBC-DA91E9F31944}"/>
              </a:ext>
            </a:extLst>
          </p:cNvPr>
          <p:cNvPicPr>
            <a:picLocks noChangeAspect="1"/>
          </p:cNvPicPr>
          <p:nvPr/>
        </p:nvPicPr>
        <p:blipFill>
          <a:blip r:embed="rId3"/>
          <a:stretch>
            <a:fillRect/>
          </a:stretch>
        </p:blipFill>
        <p:spPr>
          <a:xfrm>
            <a:off x="9833802" y="2729568"/>
            <a:ext cx="1973551" cy="2579515"/>
          </a:xfrm>
          <a:prstGeom prst="rect">
            <a:avLst/>
          </a:prstGeom>
        </p:spPr>
      </p:pic>
    </p:spTree>
    <p:extLst>
      <p:ext uri="{BB962C8B-B14F-4D97-AF65-F5344CB8AC3E}">
        <p14:creationId xmlns:p14="http://schemas.microsoft.com/office/powerpoint/2010/main" val="858603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98876" y="523912"/>
            <a:ext cx="10912883" cy="682720"/>
          </a:xfrm>
        </p:spPr>
        <p:txBody>
          <a:bodyPr/>
          <a:lstStyle/>
          <a:p>
            <a:r>
              <a:rPr lang="en-US"/>
              <a:t>Goals</a:t>
            </a:r>
            <a:r>
              <a:rPr lang="en-US" dirty="0"/>
              <a:t> for IT</a:t>
            </a:r>
            <a:r>
              <a:rPr lang="en-US"/>
              <a:t> for the next year</a:t>
            </a:r>
            <a:endParaRPr lang="en-US" dirty="0"/>
          </a:p>
        </p:txBody>
      </p:sp>
      <p:graphicFrame>
        <p:nvGraphicFramePr>
          <p:cNvPr id="4" name="Table 4">
            <a:extLst>
              <a:ext uri="{FF2B5EF4-FFF2-40B4-BE49-F238E27FC236}">
                <a16:creationId xmlns:a16="http://schemas.microsoft.com/office/drawing/2014/main" id="{4CF77170-F037-A9AB-496D-8FF2EB2A86F3}"/>
              </a:ext>
            </a:extLst>
          </p:cNvPr>
          <p:cNvGraphicFramePr>
            <a:graphicFrameLocks noGrp="1"/>
          </p:cNvGraphicFramePr>
          <p:nvPr/>
        </p:nvGraphicFramePr>
        <p:xfrm>
          <a:off x="1011161" y="1416351"/>
          <a:ext cx="10343848" cy="3992640"/>
        </p:xfrm>
        <a:graphic>
          <a:graphicData uri="http://schemas.openxmlformats.org/drawingml/2006/table">
            <a:tbl>
              <a:tblPr firstRow="1" bandRow="1">
                <a:tableStyleId>{5C22544A-7EE6-4342-B048-85BDC9FD1C3A}</a:tableStyleId>
              </a:tblPr>
              <a:tblGrid>
                <a:gridCol w="2026027">
                  <a:extLst>
                    <a:ext uri="{9D8B030D-6E8A-4147-A177-3AD203B41FA5}">
                      <a16:colId xmlns:a16="http://schemas.microsoft.com/office/drawing/2014/main" val="1030696385"/>
                    </a:ext>
                  </a:extLst>
                </a:gridCol>
                <a:gridCol w="8317821">
                  <a:extLst>
                    <a:ext uri="{9D8B030D-6E8A-4147-A177-3AD203B41FA5}">
                      <a16:colId xmlns:a16="http://schemas.microsoft.com/office/drawing/2014/main" val="458963641"/>
                    </a:ext>
                  </a:extLst>
                </a:gridCol>
              </a:tblGrid>
              <a:tr h="1164520">
                <a:tc>
                  <a:txBody>
                    <a:bodyPr/>
                    <a:lstStyle/>
                    <a:p>
                      <a:r>
                        <a:rPr lang="en-US" sz="3200" b="1" dirty="0">
                          <a:solidFill>
                            <a:srgbClr val="005F83"/>
                          </a:solidFill>
                        </a:rPr>
                        <a:t>Goal 1: </a:t>
                      </a:r>
                      <a:endParaRPr lang="en-US" sz="3200" dirty="0"/>
                    </a:p>
                  </a:txBody>
                  <a:tcPr marL="121920" marR="121920" marT="60960" marB="609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None/>
                      </a:pPr>
                      <a:r>
                        <a:rPr lang="en-US" sz="2400" b="0" dirty="0">
                          <a:solidFill>
                            <a:schemeClr val="accent4">
                              <a:lumMod val="10000"/>
                            </a:schemeClr>
                          </a:solidFill>
                        </a:rPr>
                        <a:t>Rebuild the relationship between support staff (us) and customer (you).</a:t>
                      </a:r>
                    </a:p>
                  </a:txBody>
                  <a:tcPr marL="121920" marR="121920" marT="60960" marB="609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028772"/>
                  </a:ext>
                </a:extLst>
              </a:tr>
              <a:tr h="831800">
                <a:tc>
                  <a:txBody>
                    <a:bodyPr/>
                    <a:lstStyle/>
                    <a:p>
                      <a:r>
                        <a:rPr lang="en-US" sz="3200" b="1" dirty="0">
                          <a:solidFill>
                            <a:srgbClr val="005F83"/>
                          </a:solidFill>
                        </a:rPr>
                        <a:t>Goal 2: </a:t>
                      </a:r>
                      <a:endParaRPr lang="en-US" sz="3200" dirty="0"/>
                    </a:p>
                  </a:txBody>
                  <a:tcPr marL="121920" marR="121920" marT="60960" marB="609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accent4">
                              <a:lumMod val="10000"/>
                            </a:schemeClr>
                          </a:solidFill>
                        </a:rPr>
                        <a:t>Make getting the right help fast and easy.</a:t>
                      </a:r>
                    </a:p>
                  </a:txBody>
                  <a:tcPr marL="121920" marR="121920" marT="60960" marB="6096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71477"/>
                  </a:ext>
                </a:extLst>
              </a:tr>
              <a:tr h="831800">
                <a:tc>
                  <a:txBody>
                    <a:bodyPr/>
                    <a:lstStyle/>
                    <a:p>
                      <a:r>
                        <a:rPr lang="en-US" sz="3200" b="1" dirty="0">
                          <a:solidFill>
                            <a:srgbClr val="005F83"/>
                          </a:solidFill>
                        </a:rPr>
                        <a:t>Goal 3: </a:t>
                      </a:r>
                      <a:endParaRPr lang="en-US" sz="3200" dirty="0"/>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accent4">
                              <a:lumMod val="10000"/>
                            </a:schemeClr>
                          </a:solidFill>
                        </a:rPr>
                        <a:t>Staff up and staff in strategic areas.</a:t>
                      </a:r>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1172798"/>
                  </a:ext>
                </a:extLst>
              </a:tr>
              <a:tr h="1164520">
                <a:tc>
                  <a:txBody>
                    <a:bodyPr/>
                    <a:lstStyle/>
                    <a:p>
                      <a:r>
                        <a:rPr lang="en-US" sz="3200" b="1" dirty="0">
                          <a:solidFill>
                            <a:srgbClr val="005F83"/>
                          </a:solidFill>
                        </a:rPr>
                        <a:t>Goal 4: </a:t>
                      </a:r>
                      <a:endParaRPr lang="en-US" sz="3200" dirty="0"/>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accent4">
                              <a:lumMod val="10000"/>
                            </a:schemeClr>
                          </a:solidFill>
                        </a:rPr>
                        <a:t>Get to a place where we can leverage consistent computer models to decrease downtimes.</a:t>
                      </a:r>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3977475"/>
                  </a:ext>
                </a:extLst>
              </a:tr>
            </a:tbl>
          </a:graphicData>
        </a:graphic>
      </p:graphicFrame>
    </p:spTree>
    <p:extLst>
      <p:ext uri="{BB962C8B-B14F-4D97-AF65-F5344CB8AC3E}">
        <p14:creationId xmlns:p14="http://schemas.microsoft.com/office/powerpoint/2010/main" val="2893460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46909" y="1206631"/>
            <a:ext cx="10560444" cy="5339157"/>
          </a:xfrm>
        </p:spPr>
        <p:txBody>
          <a:bodyPr/>
          <a:lstStyle/>
          <a:p>
            <a:r>
              <a:rPr lang="en-US" sz="2133" b="1" dirty="0">
                <a:solidFill>
                  <a:schemeClr val="accent4">
                    <a:lumMod val="10000"/>
                  </a:schemeClr>
                </a:solidFill>
              </a:rPr>
              <a:t>Customer Support </a:t>
            </a:r>
            <a:r>
              <a:rPr lang="en-US" sz="2133" dirty="0">
                <a:solidFill>
                  <a:schemeClr val="accent4">
                    <a:lumMod val="10000"/>
                  </a:schemeClr>
                </a:solidFill>
              </a:rPr>
              <a:t>(</a:t>
            </a:r>
            <a:r>
              <a:rPr lang="en-US" sz="2133" dirty="0">
                <a:solidFill>
                  <a:srgbClr val="005F83"/>
                </a:solidFill>
              </a:rPr>
              <a:t>Goal 1 </a:t>
            </a:r>
            <a:r>
              <a:rPr lang="en-US" sz="2133" dirty="0">
                <a:solidFill>
                  <a:schemeClr val="accent4">
                    <a:lumMod val="10000"/>
                  </a:schemeClr>
                </a:solidFill>
              </a:rPr>
              <a:t>and </a:t>
            </a:r>
            <a:r>
              <a:rPr lang="en-US" sz="2133" dirty="0">
                <a:solidFill>
                  <a:srgbClr val="005F83"/>
                </a:solidFill>
              </a:rPr>
              <a:t>Goal 2</a:t>
            </a:r>
            <a:r>
              <a:rPr lang="en-US" sz="2133" dirty="0">
                <a:solidFill>
                  <a:schemeClr val="accent4">
                    <a:lumMod val="10000"/>
                  </a:schemeClr>
                </a:solidFill>
              </a:rPr>
              <a:t>)</a:t>
            </a:r>
          </a:p>
          <a:p>
            <a:pPr lvl="1"/>
            <a:r>
              <a:rPr lang="en-US" sz="1867" dirty="0">
                <a:solidFill>
                  <a:schemeClr val="accent4">
                    <a:lumMod val="10000"/>
                  </a:schemeClr>
                </a:solidFill>
              </a:rPr>
              <a:t>Try the IT Support Chat</a:t>
            </a:r>
          </a:p>
          <a:p>
            <a:pPr lvl="2"/>
            <a:r>
              <a:rPr lang="en-US" sz="1600" dirty="0">
                <a:solidFill>
                  <a:schemeClr val="accent4">
                    <a:lumMod val="10000"/>
                  </a:schemeClr>
                </a:solidFill>
              </a:rPr>
              <a:t>go.mst.edu/</a:t>
            </a:r>
            <a:r>
              <a:rPr lang="en-US" sz="1600" dirty="0" err="1">
                <a:solidFill>
                  <a:schemeClr val="accent4">
                    <a:lumMod val="10000"/>
                  </a:schemeClr>
                </a:solidFill>
              </a:rPr>
              <a:t>itchat</a:t>
            </a:r>
            <a:endParaRPr lang="en-US" sz="1600" dirty="0">
              <a:solidFill>
                <a:schemeClr val="accent4">
                  <a:lumMod val="10000"/>
                </a:schemeClr>
              </a:solidFill>
            </a:endParaRPr>
          </a:p>
          <a:p>
            <a:pPr lvl="1"/>
            <a:r>
              <a:rPr lang="en-US" sz="1867" dirty="0">
                <a:solidFill>
                  <a:schemeClr val="accent4">
                    <a:lumMod val="10000"/>
                  </a:schemeClr>
                </a:solidFill>
              </a:rPr>
              <a:t>Moving back to campus to increase access reduce response times.</a:t>
            </a:r>
          </a:p>
          <a:p>
            <a:pPr lvl="2"/>
            <a:r>
              <a:rPr lang="en-US" sz="1600" dirty="0">
                <a:solidFill>
                  <a:schemeClr val="accent4">
                    <a:lumMod val="10000"/>
                  </a:schemeClr>
                </a:solidFill>
              </a:rPr>
              <a:t>Electrical and Computer Engineering</a:t>
            </a:r>
          </a:p>
          <a:p>
            <a:pPr lvl="2"/>
            <a:r>
              <a:rPr lang="en-US" sz="1600" dirty="0">
                <a:solidFill>
                  <a:schemeClr val="accent4">
                    <a:lumMod val="10000"/>
                  </a:schemeClr>
                </a:solidFill>
              </a:rPr>
              <a:t>Centennial Hall</a:t>
            </a:r>
          </a:p>
          <a:p>
            <a:pPr lvl="2"/>
            <a:r>
              <a:rPr lang="en-US" sz="1600" dirty="0">
                <a:solidFill>
                  <a:schemeClr val="accent4">
                    <a:lumMod val="10000"/>
                  </a:schemeClr>
                </a:solidFill>
              </a:rPr>
              <a:t>?</a:t>
            </a:r>
          </a:p>
          <a:p>
            <a:pPr lvl="1"/>
            <a:endParaRPr lang="en-US" sz="1600" dirty="0">
              <a:solidFill>
                <a:schemeClr val="accent4">
                  <a:lumMod val="10000"/>
                </a:schemeClr>
              </a:solidFill>
            </a:endParaRPr>
          </a:p>
          <a:p>
            <a:r>
              <a:rPr lang="en-US" sz="2133" b="1" dirty="0">
                <a:solidFill>
                  <a:schemeClr val="accent4">
                    <a:lumMod val="10000"/>
                  </a:schemeClr>
                </a:solidFill>
              </a:rPr>
              <a:t>Desktop Enhancement Program (DE) </a:t>
            </a:r>
            <a:r>
              <a:rPr lang="en-US" sz="2133" dirty="0">
                <a:solidFill>
                  <a:schemeClr val="accent4">
                    <a:lumMod val="10000"/>
                  </a:schemeClr>
                </a:solidFill>
              </a:rPr>
              <a:t>(</a:t>
            </a:r>
            <a:r>
              <a:rPr lang="en-US" sz="2133" dirty="0">
                <a:solidFill>
                  <a:srgbClr val="005F83"/>
                </a:solidFill>
              </a:rPr>
              <a:t>Goal 4 </a:t>
            </a:r>
            <a:r>
              <a:rPr lang="en-US" sz="2133" dirty="0">
                <a:solidFill>
                  <a:schemeClr val="accent4">
                    <a:lumMod val="10000"/>
                  </a:schemeClr>
                </a:solidFill>
              </a:rPr>
              <a:t>)</a:t>
            </a:r>
          </a:p>
          <a:p>
            <a:pPr lvl="1"/>
            <a:r>
              <a:rPr lang="en-US" sz="1867" dirty="0">
                <a:solidFill>
                  <a:schemeClr val="accent4">
                    <a:lumMod val="10000"/>
                  </a:schemeClr>
                </a:solidFill>
              </a:rPr>
              <a:t>Revisiting structure and funding of the DE Program.</a:t>
            </a:r>
          </a:p>
          <a:p>
            <a:pPr marL="609585" lvl="1" indent="0">
              <a:buNone/>
            </a:pPr>
            <a:endParaRPr lang="en-US" sz="1600" dirty="0">
              <a:solidFill>
                <a:schemeClr val="accent4">
                  <a:lumMod val="10000"/>
                </a:schemeClr>
              </a:solidFill>
            </a:endParaRPr>
          </a:p>
          <a:p>
            <a:r>
              <a:rPr lang="en-US" sz="2133" b="1" dirty="0">
                <a:solidFill>
                  <a:schemeClr val="accent4">
                    <a:lumMod val="10000"/>
                  </a:schemeClr>
                </a:solidFill>
              </a:rPr>
              <a:t>Hiring Staff </a:t>
            </a:r>
            <a:r>
              <a:rPr lang="en-US" sz="2133" dirty="0">
                <a:solidFill>
                  <a:schemeClr val="accent4">
                    <a:lumMod val="10000"/>
                  </a:schemeClr>
                </a:solidFill>
              </a:rPr>
              <a:t>(</a:t>
            </a:r>
            <a:r>
              <a:rPr lang="en-US" sz="2133" dirty="0">
                <a:solidFill>
                  <a:srgbClr val="005F83"/>
                </a:solidFill>
              </a:rPr>
              <a:t>Goal 3</a:t>
            </a:r>
            <a:r>
              <a:rPr lang="en-US" sz="2133" dirty="0">
                <a:solidFill>
                  <a:schemeClr val="accent4">
                    <a:lumMod val="10000"/>
                  </a:schemeClr>
                </a:solidFill>
              </a:rPr>
              <a:t>)</a:t>
            </a:r>
          </a:p>
          <a:p>
            <a:pPr lvl="1"/>
            <a:r>
              <a:rPr lang="en-US" sz="1867" dirty="0">
                <a:solidFill>
                  <a:schemeClr val="accent4">
                    <a:lumMod val="10000"/>
                  </a:schemeClr>
                </a:solidFill>
              </a:rPr>
              <a:t>2 opening filled, 9 more to go.</a:t>
            </a:r>
          </a:p>
          <a:p>
            <a:pPr lvl="1"/>
            <a:r>
              <a:rPr lang="en-US" sz="1867" dirty="0">
                <a:solidFill>
                  <a:schemeClr val="accent4">
                    <a:lumMod val="10000"/>
                  </a:schemeClr>
                </a:solidFill>
              </a:rPr>
              <a:t>5 strategic positions.</a:t>
            </a:r>
          </a:p>
          <a:p>
            <a:pPr lvl="1"/>
            <a:r>
              <a:rPr lang="en-US" sz="1867" dirty="0">
                <a:solidFill>
                  <a:schemeClr val="accent4">
                    <a:lumMod val="10000"/>
                  </a:schemeClr>
                </a:solidFill>
              </a:rPr>
              <a:t>2 senior level staff retiring by end of year.</a:t>
            </a:r>
          </a:p>
          <a:p>
            <a:endParaRPr lang="en-US" sz="1600" dirty="0">
              <a:solidFill>
                <a:schemeClr val="accent4">
                  <a:lumMod val="10000"/>
                </a:schemeClr>
              </a:solidFill>
            </a:endParaRPr>
          </a:p>
          <a:p>
            <a:pPr lvl="1"/>
            <a:endParaRPr lang="en-US" sz="1333" dirty="0">
              <a:solidFill>
                <a:schemeClr val="accent4">
                  <a:lumMod val="10000"/>
                </a:schemeClr>
              </a:solidFill>
            </a:endParaRPr>
          </a:p>
        </p:txBody>
      </p:sp>
      <p:sp>
        <p:nvSpPr>
          <p:cNvPr id="3" name="Text Placeholder 2"/>
          <p:cNvSpPr>
            <a:spLocks noGrp="1"/>
          </p:cNvSpPr>
          <p:nvPr>
            <p:ph type="body" sz="quarter" idx="12"/>
          </p:nvPr>
        </p:nvSpPr>
        <p:spPr>
          <a:xfrm>
            <a:off x="1098876" y="523912"/>
            <a:ext cx="10912883" cy="682720"/>
          </a:xfrm>
        </p:spPr>
        <p:txBody>
          <a:bodyPr>
            <a:normAutofit/>
          </a:bodyPr>
          <a:lstStyle/>
          <a:p>
            <a:r>
              <a:rPr lang="en-US" dirty="0"/>
              <a:t>In support of our Goals</a:t>
            </a:r>
          </a:p>
        </p:txBody>
      </p:sp>
    </p:spTree>
    <p:extLst>
      <p:ext uri="{BB962C8B-B14F-4D97-AF65-F5344CB8AC3E}">
        <p14:creationId xmlns:p14="http://schemas.microsoft.com/office/powerpoint/2010/main" val="2929095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28481" y="1206631"/>
            <a:ext cx="10928280" cy="5339157"/>
          </a:xfrm>
        </p:spPr>
        <p:txBody>
          <a:bodyPr/>
          <a:lstStyle/>
          <a:p>
            <a:r>
              <a:rPr lang="en-US" sz="2133" b="1" dirty="0">
                <a:solidFill>
                  <a:schemeClr val="accent4">
                    <a:lumMod val="10000"/>
                  </a:schemeClr>
                </a:solidFill>
              </a:rPr>
              <a:t>Local Administrator Password Tool (LAPS)</a:t>
            </a:r>
            <a:endParaRPr lang="en-US" sz="1867" b="1" dirty="0">
              <a:solidFill>
                <a:schemeClr val="accent4">
                  <a:lumMod val="10000"/>
                </a:schemeClr>
              </a:solidFill>
            </a:endParaRPr>
          </a:p>
          <a:p>
            <a:pPr lvl="1"/>
            <a:r>
              <a:rPr lang="en-US" sz="1867" dirty="0">
                <a:solidFill>
                  <a:schemeClr val="accent4">
                    <a:lumMod val="10000"/>
                  </a:schemeClr>
                </a:solidFill>
              </a:rPr>
              <a:t>it.mst.edu/hardware-software/administrator-privileges/</a:t>
            </a:r>
          </a:p>
          <a:p>
            <a:pPr lvl="1"/>
            <a:r>
              <a:rPr lang="en-US" sz="1867" dirty="0">
                <a:solidFill>
                  <a:schemeClr val="accent4">
                    <a:lumMod val="10000"/>
                  </a:schemeClr>
                </a:solidFill>
              </a:rPr>
              <a:t>If you get popups asking for you for admin access, contact us </a:t>
            </a:r>
          </a:p>
          <a:p>
            <a:pPr marL="609585" lvl="1" indent="0">
              <a:buNone/>
            </a:pPr>
            <a:endParaRPr lang="en-US" sz="1600" dirty="0">
              <a:solidFill>
                <a:schemeClr val="accent4">
                  <a:lumMod val="10000"/>
                </a:schemeClr>
              </a:solidFill>
            </a:endParaRPr>
          </a:p>
          <a:p>
            <a:r>
              <a:rPr lang="en-US" sz="2133" b="1" dirty="0">
                <a:solidFill>
                  <a:schemeClr val="accent4">
                    <a:lumMod val="10000"/>
                  </a:schemeClr>
                </a:solidFill>
              </a:rPr>
              <a:t>Change in procedures for Emeritus</a:t>
            </a:r>
          </a:p>
          <a:p>
            <a:pPr lvl="1"/>
            <a:r>
              <a:rPr lang="en-US" sz="1867" dirty="0">
                <a:solidFill>
                  <a:schemeClr val="accent4">
                    <a:lumMod val="10000"/>
                  </a:schemeClr>
                </a:solidFill>
              </a:rPr>
              <a:t>Department will get contacted by Emeritus for continuation of Emeritus status</a:t>
            </a:r>
          </a:p>
          <a:p>
            <a:pPr marL="609585" lvl="1" indent="0">
              <a:buNone/>
            </a:pPr>
            <a:endParaRPr lang="en-US" sz="1867" dirty="0">
              <a:solidFill>
                <a:schemeClr val="accent4">
                  <a:lumMod val="10000"/>
                </a:schemeClr>
              </a:solidFill>
            </a:endParaRPr>
          </a:p>
        </p:txBody>
      </p:sp>
      <p:sp>
        <p:nvSpPr>
          <p:cNvPr id="3" name="Text Placeholder 2"/>
          <p:cNvSpPr>
            <a:spLocks noGrp="1"/>
          </p:cNvSpPr>
          <p:nvPr>
            <p:ph type="body" sz="quarter" idx="12"/>
          </p:nvPr>
        </p:nvSpPr>
        <p:spPr>
          <a:xfrm>
            <a:off x="1098876" y="523912"/>
            <a:ext cx="10912883" cy="682720"/>
          </a:xfrm>
        </p:spPr>
        <p:txBody>
          <a:bodyPr/>
          <a:lstStyle/>
          <a:p>
            <a:r>
              <a:rPr lang="en-US" dirty="0"/>
              <a:t>Follow-up and things to be aware of</a:t>
            </a:r>
          </a:p>
        </p:txBody>
      </p:sp>
    </p:spTree>
    <p:extLst>
      <p:ext uri="{BB962C8B-B14F-4D97-AF65-F5344CB8AC3E}">
        <p14:creationId xmlns:p14="http://schemas.microsoft.com/office/powerpoint/2010/main" val="772982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28481" y="1206631"/>
            <a:ext cx="10928280" cy="5339157"/>
          </a:xfrm>
        </p:spPr>
        <p:txBody>
          <a:bodyPr/>
          <a:lstStyle/>
          <a:p>
            <a:r>
              <a:rPr lang="en-US" sz="2133" b="1" dirty="0" err="1">
                <a:solidFill>
                  <a:schemeClr val="accent4">
                    <a:lumMod val="10000"/>
                  </a:schemeClr>
                </a:solidFill>
              </a:rPr>
              <a:t>TrustKey</a:t>
            </a:r>
            <a:r>
              <a:rPr lang="en-US" sz="2133" b="1" dirty="0">
                <a:solidFill>
                  <a:schemeClr val="accent4">
                    <a:lumMod val="10000"/>
                  </a:schemeClr>
                </a:solidFill>
              </a:rPr>
              <a:t> FIDO2 Security Keys</a:t>
            </a:r>
          </a:p>
          <a:p>
            <a:pPr lvl="1"/>
            <a:r>
              <a:rPr lang="en-US" sz="1867" dirty="0">
                <a:solidFill>
                  <a:schemeClr val="accent4">
                    <a:lumMod val="10000"/>
                  </a:schemeClr>
                </a:solidFill>
              </a:rPr>
              <a:t>Malicious Actors are working around MFA</a:t>
            </a:r>
          </a:p>
          <a:p>
            <a:pPr lvl="1"/>
            <a:r>
              <a:rPr lang="en-US" sz="1867" dirty="0">
                <a:solidFill>
                  <a:schemeClr val="accent4">
                    <a:lumMod val="10000"/>
                  </a:schemeClr>
                </a:solidFill>
              </a:rPr>
              <a:t>Convenient alternative to MFA prompts</a:t>
            </a:r>
          </a:p>
          <a:p>
            <a:pPr lvl="1"/>
            <a:r>
              <a:rPr lang="en-US" sz="1867" dirty="0">
                <a:solidFill>
                  <a:schemeClr val="accent4">
                    <a:lumMod val="10000"/>
                  </a:schemeClr>
                </a:solidFill>
              </a:rPr>
              <a:t>Rolled out to Faculty first, will get Staff next</a:t>
            </a:r>
          </a:p>
          <a:p>
            <a:pPr lvl="1"/>
            <a:r>
              <a:rPr lang="en-US" sz="1867" dirty="0">
                <a:solidFill>
                  <a:schemeClr val="accent4">
                    <a:lumMod val="10000"/>
                  </a:schemeClr>
                </a:solidFill>
              </a:rPr>
              <a:t>Has QR Code for Chat on the back</a:t>
            </a:r>
          </a:p>
        </p:txBody>
      </p:sp>
      <p:sp>
        <p:nvSpPr>
          <p:cNvPr id="3" name="Text Placeholder 2"/>
          <p:cNvSpPr>
            <a:spLocks noGrp="1"/>
          </p:cNvSpPr>
          <p:nvPr>
            <p:ph type="body" sz="quarter" idx="12"/>
          </p:nvPr>
        </p:nvSpPr>
        <p:spPr>
          <a:xfrm>
            <a:off x="1098876" y="523912"/>
            <a:ext cx="10912883" cy="682720"/>
          </a:xfrm>
        </p:spPr>
        <p:txBody>
          <a:bodyPr/>
          <a:lstStyle/>
          <a:p>
            <a:r>
              <a:rPr lang="en-US" dirty="0"/>
              <a:t>Follow-up and things to be aware of</a:t>
            </a:r>
          </a:p>
        </p:txBody>
      </p:sp>
      <p:pic>
        <p:nvPicPr>
          <p:cNvPr id="4" name="Picture 3">
            <a:extLst>
              <a:ext uri="{FF2B5EF4-FFF2-40B4-BE49-F238E27FC236}">
                <a16:creationId xmlns:a16="http://schemas.microsoft.com/office/drawing/2014/main" id="{28C398ED-88B2-10F7-D1DA-C628975BABBF}"/>
              </a:ext>
            </a:extLst>
          </p:cNvPr>
          <p:cNvPicPr>
            <a:picLocks noChangeAspect="1"/>
          </p:cNvPicPr>
          <p:nvPr/>
        </p:nvPicPr>
        <p:blipFill>
          <a:blip r:embed="rId2"/>
          <a:stretch>
            <a:fillRect/>
          </a:stretch>
        </p:blipFill>
        <p:spPr>
          <a:xfrm>
            <a:off x="3038766" y="3223517"/>
            <a:ext cx="2319621" cy="3092828"/>
          </a:xfrm>
          <a:prstGeom prst="rect">
            <a:avLst/>
          </a:prstGeom>
        </p:spPr>
      </p:pic>
      <p:pic>
        <p:nvPicPr>
          <p:cNvPr id="13" name="Picture 12">
            <a:extLst>
              <a:ext uri="{FF2B5EF4-FFF2-40B4-BE49-F238E27FC236}">
                <a16:creationId xmlns:a16="http://schemas.microsoft.com/office/drawing/2014/main" id="{0CB1F2D0-F1D4-5D54-D1B7-9D321B2EFA17}"/>
              </a:ext>
            </a:extLst>
          </p:cNvPr>
          <p:cNvPicPr>
            <a:picLocks noChangeAspect="1"/>
          </p:cNvPicPr>
          <p:nvPr/>
        </p:nvPicPr>
        <p:blipFill>
          <a:blip r:embed="rId3"/>
          <a:stretch>
            <a:fillRect/>
          </a:stretch>
        </p:blipFill>
        <p:spPr>
          <a:xfrm>
            <a:off x="5671566" y="3223517"/>
            <a:ext cx="2324100" cy="3111500"/>
          </a:xfrm>
          <a:prstGeom prst="rect">
            <a:avLst/>
          </a:prstGeom>
        </p:spPr>
      </p:pic>
    </p:spTree>
    <p:extLst>
      <p:ext uri="{BB962C8B-B14F-4D97-AF65-F5344CB8AC3E}">
        <p14:creationId xmlns:p14="http://schemas.microsoft.com/office/powerpoint/2010/main" val="1222476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79073" y="1206631"/>
            <a:ext cx="9696563" cy="5339157"/>
          </a:xfrm>
        </p:spPr>
        <p:txBody>
          <a:bodyPr/>
          <a:lstStyle/>
          <a:p>
            <a:r>
              <a:rPr lang="en-US" sz="2133" b="1" dirty="0">
                <a:solidFill>
                  <a:schemeClr val="accent4">
                    <a:lumMod val="10000"/>
                  </a:schemeClr>
                </a:solidFill>
              </a:rPr>
              <a:t>The problem S&amp;T is facing:</a:t>
            </a:r>
            <a:br>
              <a:rPr lang="en-US" sz="2133" b="1" dirty="0">
                <a:solidFill>
                  <a:schemeClr val="accent4">
                    <a:lumMod val="10000"/>
                  </a:schemeClr>
                </a:solidFill>
              </a:rPr>
            </a:br>
            <a:endParaRPr lang="en-US" sz="1067" b="1" dirty="0">
              <a:solidFill>
                <a:schemeClr val="accent4">
                  <a:lumMod val="10000"/>
                </a:schemeClr>
              </a:solidFill>
            </a:endParaRPr>
          </a:p>
          <a:p>
            <a:pPr lvl="1"/>
            <a:r>
              <a:rPr lang="en-US" sz="1867" dirty="0">
                <a:solidFill>
                  <a:schemeClr val="accent4">
                    <a:lumMod val="10000"/>
                  </a:schemeClr>
                </a:solidFill>
              </a:rPr>
              <a:t>Windows 10 will reach end of life in October 2025</a:t>
            </a:r>
          </a:p>
          <a:p>
            <a:pPr lvl="1"/>
            <a:endParaRPr lang="en-US" sz="1333" dirty="0">
              <a:solidFill>
                <a:schemeClr val="accent4">
                  <a:lumMod val="10000"/>
                </a:schemeClr>
              </a:solidFill>
            </a:endParaRPr>
          </a:p>
          <a:p>
            <a:pPr lvl="1"/>
            <a:r>
              <a:rPr lang="en-US" sz="1867" dirty="0">
                <a:solidFill>
                  <a:schemeClr val="accent4">
                    <a:lumMod val="10000"/>
                  </a:schemeClr>
                </a:solidFill>
              </a:rPr>
              <a:t>Unsupported operating systems are a security risk</a:t>
            </a:r>
          </a:p>
          <a:p>
            <a:pPr lvl="2"/>
            <a:r>
              <a:rPr lang="en-US" sz="1600" dirty="0">
                <a:solidFill>
                  <a:schemeClr val="accent4">
                    <a:lumMod val="10000"/>
                  </a:schemeClr>
                </a:solidFill>
              </a:rPr>
              <a:t>We have big target on our back as a research university and the </a:t>
            </a:r>
            <a:r>
              <a:rPr lang="en-US" sz="1600" dirty="0" err="1">
                <a:solidFill>
                  <a:schemeClr val="accent4">
                    <a:lumMod val="10000"/>
                  </a:schemeClr>
                </a:solidFill>
              </a:rPr>
              <a:t>Kummer</a:t>
            </a:r>
            <a:r>
              <a:rPr lang="en-US" sz="1600" dirty="0">
                <a:solidFill>
                  <a:schemeClr val="accent4">
                    <a:lumMod val="10000"/>
                  </a:schemeClr>
                </a:solidFill>
              </a:rPr>
              <a:t> announcement</a:t>
            </a:r>
          </a:p>
          <a:p>
            <a:pPr lvl="1"/>
            <a:endParaRPr lang="en-US" sz="1333" dirty="0">
              <a:solidFill>
                <a:schemeClr val="accent4">
                  <a:lumMod val="10000"/>
                </a:schemeClr>
              </a:solidFill>
            </a:endParaRPr>
          </a:p>
          <a:p>
            <a:pPr lvl="1"/>
            <a:r>
              <a:rPr lang="en-US" sz="1867" dirty="0">
                <a:solidFill>
                  <a:schemeClr val="accent4">
                    <a:lumMod val="10000"/>
                  </a:schemeClr>
                </a:solidFill>
              </a:rPr>
              <a:t>About </a:t>
            </a:r>
            <a:r>
              <a:rPr lang="en-US" sz="1867" b="1" i="1" dirty="0">
                <a:solidFill>
                  <a:schemeClr val="accent4">
                    <a:lumMod val="10000"/>
                  </a:schemeClr>
                </a:solidFill>
              </a:rPr>
              <a:t>half</a:t>
            </a:r>
            <a:r>
              <a:rPr lang="en-US" sz="1867" dirty="0">
                <a:solidFill>
                  <a:schemeClr val="accent4">
                    <a:lumMod val="10000"/>
                  </a:schemeClr>
                </a:solidFill>
              </a:rPr>
              <a:t> the computers </a:t>
            </a:r>
            <a:r>
              <a:rPr lang="en-US" sz="1867" b="1" i="1" dirty="0">
                <a:solidFill>
                  <a:schemeClr val="accent4">
                    <a:lumMod val="10000"/>
                  </a:schemeClr>
                </a:solidFill>
              </a:rPr>
              <a:t>currently on campus</a:t>
            </a:r>
            <a:r>
              <a:rPr lang="en-US" sz="1867" b="1" dirty="0">
                <a:solidFill>
                  <a:schemeClr val="accent4">
                    <a:lumMod val="10000"/>
                  </a:schemeClr>
                </a:solidFill>
              </a:rPr>
              <a:t> </a:t>
            </a:r>
            <a:r>
              <a:rPr lang="en-US" sz="1867" dirty="0">
                <a:solidFill>
                  <a:schemeClr val="accent4">
                    <a:lumMod val="10000"/>
                  </a:schemeClr>
                </a:solidFill>
              </a:rPr>
              <a:t>are Windows 11 compatible</a:t>
            </a:r>
          </a:p>
          <a:p>
            <a:pPr lvl="1"/>
            <a:endParaRPr lang="en-US" sz="1333" dirty="0">
              <a:solidFill>
                <a:schemeClr val="accent4">
                  <a:lumMod val="10000"/>
                </a:schemeClr>
              </a:solidFill>
            </a:endParaRPr>
          </a:p>
          <a:p>
            <a:pPr lvl="1"/>
            <a:r>
              <a:rPr lang="en-US" sz="1867" dirty="0">
                <a:solidFill>
                  <a:schemeClr val="accent4">
                    <a:lumMod val="10000"/>
                  </a:schemeClr>
                </a:solidFill>
              </a:rPr>
              <a:t>Computers that are part of the Desktop Enhancement Program, or the CLC and Classroom Replacement Program will be upgraded to a Windows 11 compliant computer by October 2025</a:t>
            </a:r>
          </a:p>
          <a:p>
            <a:pPr lvl="1"/>
            <a:endParaRPr lang="en-US" sz="1333" dirty="0">
              <a:solidFill>
                <a:schemeClr val="accent4">
                  <a:lumMod val="10000"/>
                </a:schemeClr>
              </a:solidFill>
            </a:endParaRPr>
          </a:p>
          <a:p>
            <a:pPr lvl="1"/>
            <a:r>
              <a:rPr lang="en-US" sz="1867" dirty="0">
                <a:solidFill>
                  <a:schemeClr val="accent4">
                    <a:lumMod val="10000"/>
                  </a:schemeClr>
                </a:solidFill>
              </a:rPr>
              <a:t>There are an </a:t>
            </a:r>
            <a:r>
              <a:rPr lang="en-US" sz="1867" b="1" i="1" dirty="0">
                <a:solidFill>
                  <a:schemeClr val="accent4">
                    <a:lumMod val="10000"/>
                  </a:schemeClr>
                </a:solidFill>
              </a:rPr>
              <a:t>unknown</a:t>
            </a:r>
            <a:r>
              <a:rPr lang="en-US" sz="1867" dirty="0">
                <a:solidFill>
                  <a:schemeClr val="accent4">
                    <a:lumMod val="10000"/>
                  </a:schemeClr>
                </a:solidFill>
              </a:rPr>
              <a:t> number of computers that will not be covered by this or are off campus</a:t>
            </a:r>
          </a:p>
        </p:txBody>
      </p:sp>
      <p:sp>
        <p:nvSpPr>
          <p:cNvPr id="3" name="Text Placeholder 2"/>
          <p:cNvSpPr>
            <a:spLocks noGrp="1"/>
          </p:cNvSpPr>
          <p:nvPr>
            <p:ph type="body" sz="quarter" idx="12"/>
          </p:nvPr>
        </p:nvSpPr>
        <p:spPr>
          <a:xfrm>
            <a:off x="1098876" y="523912"/>
            <a:ext cx="10912883" cy="682720"/>
          </a:xfrm>
        </p:spPr>
        <p:txBody>
          <a:bodyPr/>
          <a:lstStyle/>
          <a:p>
            <a:r>
              <a:rPr lang="en-US"/>
              <a:t>Windows 11 Armageddon</a:t>
            </a:r>
          </a:p>
        </p:txBody>
      </p:sp>
    </p:spTree>
    <p:extLst>
      <p:ext uri="{BB962C8B-B14F-4D97-AF65-F5344CB8AC3E}">
        <p14:creationId xmlns:p14="http://schemas.microsoft.com/office/powerpoint/2010/main" val="776950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06155" y="1206632"/>
            <a:ext cx="9018500" cy="5339157"/>
          </a:xfrm>
        </p:spPr>
        <p:txBody>
          <a:bodyPr/>
          <a:lstStyle/>
          <a:p>
            <a:r>
              <a:rPr lang="en-US" sz="2133" b="1" dirty="0">
                <a:solidFill>
                  <a:schemeClr val="accent4">
                    <a:lumMod val="10000"/>
                  </a:schemeClr>
                </a:solidFill>
              </a:rPr>
              <a:t>What are we going to do about it?</a:t>
            </a:r>
          </a:p>
          <a:p>
            <a:pPr lvl="1"/>
            <a:r>
              <a:rPr lang="en-US" sz="1600" dirty="0">
                <a:solidFill>
                  <a:schemeClr val="accent4">
                    <a:lumMod val="10000"/>
                  </a:schemeClr>
                </a:solidFill>
              </a:rPr>
              <a:t>IT is going to collect information on the campus computer and technology inventory and come back to the Deans and Department chairs with an assessment of which computers will be covered and which will not.</a:t>
            </a:r>
          </a:p>
          <a:p>
            <a:pPr lvl="1"/>
            <a:endParaRPr lang="en-US" sz="1333" dirty="0">
              <a:solidFill>
                <a:schemeClr val="accent4">
                  <a:lumMod val="10000"/>
                </a:schemeClr>
              </a:solidFill>
            </a:endParaRPr>
          </a:p>
          <a:p>
            <a:pPr lvl="1"/>
            <a:r>
              <a:rPr lang="en-US" sz="1600" dirty="0">
                <a:solidFill>
                  <a:schemeClr val="accent4">
                    <a:lumMod val="10000"/>
                  </a:schemeClr>
                </a:solidFill>
              </a:rPr>
              <a:t>IT will work with the Deans and Department chairs to determine what our options are.</a:t>
            </a:r>
          </a:p>
          <a:p>
            <a:pPr lvl="1"/>
            <a:endParaRPr lang="en-US" sz="1333" dirty="0">
              <a:solidFill>
                <a:schemeClr val="accent4">
                  <a:lumMod val="10000"/>
                </a:schemeClr>
              </a:solidFill>
            </a:endParaRPr>
          </a:p>
          <a:p>
            <a:pPr lvl="1"/>
            <a:r>
              <a:rPr lang="en-US" sz="1600" dirty="0">
                <a:solidFill>
                  <a:schemeClr val="accent4">
                    <a:lumMod val="10000"/>
                  </a:schemeClr>
                </a:solidFill>
              </a:rPr>
              <a:t>IT is going to work with Finance and Operation see about reworking the Desktop Enhancement Program.</a:t>
            </a:r>
          </a:p>
          <a:p>
            <a:endParaRPr lang="en-US" sz="1733" dirty="0">
              <a:solidFill>
                <a:schemeClr val="accent4">
                  <a:lumMod val="10000"/>
                </a:schemeClr>
              </a:solidFill>
            </a:endParaRPr>
          </a:p>
          <a:p>
            <a:r>
              <a:rPr lang="en-US" sz="2133" b="1" dirty="0">
                <a:solidFill>
                  <a:schemeClr val="accent4">
                    <a:lumMod val="10000"/>
                  </a:schemeClr>
                </a:solidFill>
              </a:rPr>
              <a:t>What can you do about it?</a:t>
            </a:r>
            <a:endParaRPr lang="en-US" sz="1867" b="1" dirty="0">
              <a:solidFill>
                <a:schemeClr val="accent4">
                  <a:lumMod val="10000"/>
                </a:schemeClr>
              </a:solidFill>
            </a:endParaRPr>
          </a:p>
          <a:p>
            <a:pPr lvl="1"/>
            <a:r>
              <a:rPr lang="en-US" sz="1600" dirty="0">
                <a:solidFill>
                  <a:schemeClr val="accent4">
                    <a:lumMod val="10000"/>
                  </a:schemeClr>
                </a:solidFill>
              </a:rPr>
              <a:t>Work with us when we come to you asking for information about your computer usage.</a:t>
            </a:r>
          </a:p>
          <a:p>
            <a:pPr lvl="1"/>
            <a:endParaRPr lang="en-US" sz="1333" dirty="0">
              <a:solidFill>
                <a:schemeClr val="accent4">
                  <a:lumMod val="10000"/>
                </a:schemeClr>
              </a:solidFill>
            </a:endParaRPr>
          </a:p>
          <a:p>
            <a:pPr lvl="1"/>
            <a:r>
              <a:rPr lang="en-US" sz="1600" dirty="0">
                <a:solidFill>
                  <a:schemeClr val="accent4">
                    <a:lumMod val="10000"/>
                  </a:schemeClr>
                </a:solidFill>
              </a:rPr>
              <a:t>Work with us to build a clear picture of your needs and help us meet them.</a:t>
            </a:r>
          </a:p>
          <a:p>
            <a:pPr lvl="1"/>
            <a:endParaRPr lang="en-US" sz="1333" dirty="0">
              <a:solidFill>
                <a:schemeClr val="accent4">
                  <a:lumMod val="10000"/>
                </a:schemeClr>
              </a:solidFill>
            </a:endParaRPr>
          </a:p>
          <a:p>
            <a:pPr lvl="1"/>
            <a:r>
              <a:rPr lang="en-US" sz="1600" dirty="0">
                <a:solidFill>
                  <a:schemeClr val="accent4">
                    <a:lumMod val="10000"/>
                  </a:schemeClr>
                </a:solidFill>
              </a:rPr>
              <a:t>Work with us to determine funding or alternate options for computers that will not be covered by Desktop Enhancement, or the CLC and Classroom Replacement Program . </a:t>
            </a:r>
          </a:p>
        </p:txBody>
      </p:sp>
      <p:sp>
        <p:nvSpPr>
          <p:cNvPr id="3" name="Text Placeholder 2"/>
          <p:cNvSpPr>
            <a:spLocks noGrp="1"/>
          </p:cNvSpPr>
          <p:nvPr>
            <p:ph type="body" sz="quarter" idx="12"/>
          </p:nvPr>
        </p:nvSpPr>
        <p:spPr>
          <a:xfrm>
            <a:off x="1098876" y="523912"/>
            <a:ext cx="10912883" cy="682720"/>
          </a:xfrm>
        </p:spPr>
        <p:txBody>
          <a:bodyPr/>
          <a:lstStyle/>
          <a:p>
            <a:r>
              <a:rPr lang="en-US"/>
              <a:t>Windows 11 Armageddon</a:t>
            </a:r>
          </a:p>
        </p:txBody>
      </p:sp>
    </p:spTree>
    <p:extLst>
      <p:ext uri="{BB962C8B-B14F-4D97-AF65-F5344CB8AC3E}">
        <p14:creationId xmlns:p14="http://schemas.microsoft.com/office/powerpoint/2010/main" val="2905123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VI. Reports of Standing Committees</a:t>
            </a:r>
            <a:endParaRPr/>
          </a:p>
          <a:p>
            <a:pPr marL="0" lvl="0" indent="0" algn="l" rtl="0">
              <a:spcBef>
                <a:spcPts val="720"/>
              </a:spcBef>
              <a:spcAft>
                <a:spcPts val="0"/>
              </a:spcAft>
              <a:buClr>
                <a:srgbClr val="509E2F"/>
              </a:buClr>
              <a:buSzPts val="3600"/>
              <a:buNone/>
            </a:pPr>
            <a:r>
              <a:rPr lang="en" sz="3600"/>
              <a:t>	</a:t>
            </a:r>
            <a:r>
              <a:rPr lang="en" sz="3600">
                <a:solidFill>
                  <a:srgbClr val="003B49"/>
                </a:solidFill>
                <a:latin typeface="Arial"/>
                <a:ea typeface="Arial"/>
                <a:cs typeface="Arial"/>
                <a:sym typeface="Arial"/>
              </a:rPr>
              <a:t>D.	Budgetary Affairs</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Mark Fitch</a:t>
            </a:r>
            <a:endParaRPr/>
          </a:p>
          <a:p>
            <a:pPr marL="0" lvl="0" indent="0" algn="l" rtl="0">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marL="0" lvl="0" indent="0" algn="l" rtl="0">
              <a:spcBef>
                <a:spcPts val="720"/>
              </a:spcBef>
              <a:spcAft>
                <a:spcPts val="0"/>
              </a:spcAft>
              <a:buClr>
                <a:srgbClr val="509E2F"/>
              </a:buClr>
              <a:buSzPts val="3600"/>
              <a:buNone/>
            </a:pPr>
            <a:r>
              <a:rPr lang="en" sz="3600" b="1">
                <a:latin typeface="Arial"/>
                <a:ea typeface="Arial"/>
                <a:cs typeface="Arial"/>
                <a:sym typeface="Arial"/>
              </a:rPr>
              <a:t>	</a:t>
            </a:r>
            <a:endParaRPr/>
          </a:p>
        </p:txBody>
      </p:sp>
      <p:sp>
        <p:nvSpPr>
          <p:cNvPr id="397" name="Google Shape;397;p4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III.	President’s Report</a:t>
            </a:r>
            <a:endParaRPr/>
          </a:p>
          <a:p>
            <a:pPr marL="0" lvl="0" indent="0" algn="l" rtl="0">
              <a:spcBef>
                <a:spcPts val="720"/>
              </a:spcBef>
              <a:spcAft>
                <a:spcPts val="0"/>
              </a:spcAft>
              <a:buClr>
                <a:srgbClr val="003B49"/>
              </a:buClr>
              <a:buSzPts val="3600"/>
              <a:buNone/>
            </a:pPr>
            <a:r>
              <a:rPr lang="en" sz="3600" b="1">
                <a:solidFill>
                  <a:srgbClr val="003B49"/>
                </a:solidFill>
                <a:latin typeface="Arial"/>
                <a:ea typeface="Arial"/>
                <a:cs typeface="Arial"/>
                <a:sym typeface="Arial"/>
              </a:rPr>
              <a:t>	</a:t>
            </a:r>
            <a:r>
              <a:rPr lang="en" sz="3600">
                <a:solidFill>
                  <a:srgbClr val="003B49"/>
                </a:solidFill>
                <a:latin typeface="Arial"/>
                <a:ea typeface="Arial"/>
                <a:cs typeface="Arial"/>
                <a:sym typeface="Arial"/>
              </a:rPr>
              <a:t>K. Sheppard</a:t>
            </a:r>
            <a:endParaRPr/>
          </a:p>
        </p:txBody>
      </p:sp>
      <p:sp>
        <p:nvSpPr>
          <p:cNvPr id="131" name="Google Shape;131;p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3087"/>
            <a:ext cx="11125200" cy="5181600"/>
          </a:xfrm>
          <a:ln w="22225">
            <a:noFill/>
          </a:ln>
        </p:spPr>
        <p:txBody>
          <a:bodyPr>
            <a:normAutofit/>
          </a:bodyPr>
          <a:lstStyle/>
          <a:p>
            <a:pPr marL="0" indent="0">
              <a:buNone/>
            </a:pPr>
            <a:r>
              <a:rPr lang="en-US" sz="3600" dirty="0">
                <a:latin typeface="Orgon Slab Medium" panose="02000603000000020004" pitchFamily="50" charset="0"/>
              </a:rPr>
              <a:t>Continuing referrals:</a:t>
            </a:r>
          </a:p>
          <a:p>
            <a:r>
              <a:rPr lang="en-US" sz="3600" dirty="0">
                <a:latin typeface="Orgon Slab Medium" panose="02000603000000020004" pitchFamily="50" charset="0"/>
              </a:rPr>
              <a:t>Report on the “big picture balance sheet”</a:t>
            </a:r>
          </a:p>
          <a:p>
            <a:r>
              <a:rPr lang="en-US" sz="3600" dirty="0">
                <a:latin typeface="Orgon Slab Medium" panose="02000603000000020004" pitchFamily="50" charset="0"/>
              </a:rPr>
              <a:t>Current and next FY budget</a:t>
            </a:r>
          </a:p>
          <a:p>
            <a:pPr marL="0" indent="0">
              <a:buNone/>
            </a:pPr>
            <a:r>
              <a:rPr lang="en-US" sz="3600" dirty="0">
                <a:latin typeface="Orgon Slab Medium" panose="02000603000000020004" pitchFamily="50" charset="0"/>
              </a:rPr>
              <a:t>Referrals:  None, but questions received on</a:t>
            </a:r>
          </a:p>
          <a:p>
            <a:r>
              <a:rPr lang="en-US" sz="3600" dirty="0">
                <a:latin typeface="Orgon Slab Medium" panose="02000603000000020004" pitchFamily="50" charset="0"/>
              </a:rPr>
              <a:t>Proposed staff leave change = moot</a:t>
            </a:r>
          </a:p>
          <a:p>
            <a:r>
              <a:rPr lang="en-US" sz="3600" dirty="0">
                <a:latin typeface="Orgon Slab Medium" panose="02000603000000020004" pitchFamily="50" charset="0"/>
              </a:rPr>
              <a:t>Hiring allocation/faculty lines</a:t>
            </a:r>
          </a:p>
          <a:p>
            <a:r>
              <a:rPr lang="en-US" sz="3600" dirty="0">
                <a:latin typeface="Orgon Slab Medium" panose="02000603000000020004" pitchFamily="50" charset="0"/>
              </a:rPr>
              <a:t>Funding of campus capital projects</a:t>
            </a:r>
          </a:p>
        </p:txBody>
      </p:sp>
      <p:sp>
        <p:nvSpPr>
          <p:cNvPr id="5" name="Rectangle 4"/>
          <p:cNvSpPr/>
          <p:nvPr/>
        </p:nvSpPr>
        <p:spPr>
          <a:xfrm>
            <a:off x="1543050" y="206276"/>
            <a:ext cx="8991600" cy="1569660"/>
          </a:xfrm>
          <a:prstGeom prst="rect">
            <a:avLst/>
          </a:prstGeom>
        </p:spPr>
        <p:txBody>
          <a:bodyPr wrap="square">
            <a:spAutoFit/>
          </a:bodyPr>
          <a:lstStyle/>
          <a:p>
            <a:pPr algn="ctr"/>
            <a:r>
              <a:rPr lang="en-US" sz="4800" b="1" dirty="0">
                <a:solidFill>
                  <a:srgbClr val="00B050"/>
                </a:solidFill>
                <a:latin typeface="Orgon Slab Medium" panose="02000603000000020004" pitchFamily="50" charset="0"/>
              </a:rPr>
              <a:t>Budgetary Affairs Committee</a:t>
            </a:r>
          </a:p>
          <a:p>
            <a:pPr algn="ctr"/>
            <a:r>
              <a:rPr lang="en-US" sz="4800" b="1" dirty="0">
                <a:solidFill>
                  <a:srgbClr val="00B050"/>
                </a:solidFill>
                <a:latin typeface="Orgon Slab Medium" panose="02000603000000020004" pitchFamily="50" charset="0"/>
              </a:rPr>
              <a:t>Sept 22, 2022</a:t>
            </a:r>
            <a:endParaRPr lang="en-US" sz="44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838200" y="371431"/>
            <a:ext cx="10515600" cy="1325563"/>
          </a:xfrm>
        </p:spPr>
        <p:txBody>
          <a:bodyPr/>
          <a:lstStyle/>
          <a:p>
            <a:pPr algn="ctr"/>
            <a:r>
              <a:rPr lang="en-US" dirty="0">
                <a:solidFill>
                  <a:srgbClr val="00B050"/>
                </a:solidFill>
                <a:latin typeface="Orgon Slab Medium" panose="02000603000000020004" pitchFamily="50" charset="0"/>
              </a:rPr>
              <a:t>Budget this year (no change)</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28978" y="1374731"/>
            <a:ext cx="11215626" cy="5335558"/>
          </a:xfrm>
        </p:spPr>
        <p:txBody>
          <a:bodyPr>
            <a:normAutofit/>
          </a:bodyPr>
          <a:lstStyle/>
          <a:p>
            <a:pPr marL="0" indent="0">
              <a:lnSpc>
                <a:spcPct val="120000"/>
              </a:lnSpc>
              <a:buNone/>
            </a:pPr>
            <a:r>
              <a:rPr lang="en-US" sz="3200" dirty="0">
                <a:latin typeface="Orgon Slab Medium" panose="02000603000000020004" pitchFamily="50" charset="0"/>
              </a:rPr>
              <a:t>Current FY budget</a:t>
            </a:r>
          </a:p>
          <a:p>
            <a:pPr>
              <a:lnSpc>
                <a:spcPct val="120000"/>
              </a:lnSpc>
            </a:pPr>
            <a:r>
              <a:rPr lang="en-US" sz="3200" dirty="0">
                <a:latin typeface="Orgon Slab Medium" panose="02000603000000020004" pitchFamily="50" charset="0"/>
              </a:rPr>
              <a:t>Enrollment, on campus: -241 UG to 5347; Grad +108 to 980 (Net -1.5% on-campus headcount) </a:t>
            </a:r>
          </a:p>
          <a:p>
            <a:pPr lvl="1">
              <a:lnSpc>
                <a:spcPct val="120000"/>
              </a:lnSpc>
            </a:pPr>
            <a:r>
              <a:rPr lang="en-US" sz="2800" dirty="0">
                <a:latin typeface="Orgon Slab Medium" panose="02000603000000020004" pitchFamily="50" charset="0"/>
              </a:rPr>
              <a:t>Was -66, +62 so $1 million less tuition than planned = </a:t>
            </a:r>
            <a:br>
              <a:rPr lang="en-US" sz="2800" dirty="0">
                <a:latin typeface="Orgon Slab Medium" panose="02000603000000020004" pitchFamily="50" charset="0"/>
              </a:rPr>
            </a:br>
            <a:r>
              <a:rPr lang="en-US" sz="2800" dirty="0">
                <a:latin typeface="Orgon Slab Medium" panose="02000603000000020004" pitchFamily="50" charset="0"/>
              </a:rPr>
              <a:t>$1 million contingency gone</a:t>
            </a:r>
          </a:p>
        </p:txBody>
      </p:sp>
    </p:spTree>
    <p:extLst>
      <p:ext uri="{BB962C8B-B14F-4D97-AF65-F5344CB8AC3E}">
        <p14:creationId xmlns:p14="http://schemas.microsoft.com/office/powerpoint/2010/main" val="1685070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6F73C2E-EE63-DA19-0145-7C8D6EC96D21}"/>
              </a:ext>
            </a:extLst>
          </p:cNvPr>
          <p:cNvSpPr/>
          <p:nvPr/>
        </p:nvSpPr>
        <p:spPr>
          <a:xfrm>
            <a:off x="9408326" y="4612420"/>
            <a:ext cx="975947" cy="4132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98C3AEB-EE98-7776-A956-46C817483C01}"/>
              </a:ext>
            </a:extLst>
          </p:cNvPr>
          <p:cNvSpPr/>
          <p:nvPr/>
        </p:nvSpPr>
        <p:spPr>
          <a:xfrm>
            <a:off x="9408327" y="5762996"/>
            <a:ext cx="975947" cy="4132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567D81-9F09-40F8-A7D5-719024ECF4DE}"/>
              </a:ext>
            </a:extLst>
          </p:cNvPr>
          <p:cNvSpPr/>
          <p:nvPr/>
        </p:nvSpPr>
        <p:spPr>
          <a:xfrm>
            <a:off x="8212015" y="3490546"/>
            <a:ext cx="975947" cy="4132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All Funds Budget FY 2022</a:t>
            </a:r>
          </a:p>
        </p:txBody>
      </p:sp>
      <p:graphicFrame>
        <p:nvGraphicFramePr>
          <p:cNvPr id="6" name="Table 5">
            <a:extLst>
              <a:ext uri="{FF2B5EF4-FFF2-40B4-BE49-F238E27FC236}">
                <a16:creationId xmlns:a16="http://schemas.microsoft.com/office/drawing/2014/main" id="{4DC31908-B42B-C374-BF83-1B3D44163C84}"/>
              </a:ext>
            </a:extLst>
          </p:cNvPr>
          <p:cNvGraphicFramePr>
            <a:graphicFrameLocks noGrp="1"/>
          </p:cNvGraphicFramePr>
          <p:nvPr/>
        </p:nvGraphicFramePr>
        <p:xfrm>
          <a:off x="272562" y="1257300"/>
          <a:ext cx="11227775" cy="5235566"/>
        </p:xfrm>
        <a:graphic>
          <a:graphicData uri="http://schemas.openxmlformats.org/drawingml/2006/table">
            <a:tbl>
              <a:tblPr/>
              <a:tblGrid>
                <a:gridCol w="6500295">
                  <a:extLst>
                    <a:ext uri="{9D8B030D-6E8A-4147-A177-3AD203B41FA5}">
                      <a16:colId xmlns:a16="http://schemas.microsoft.com/office/drawing/2014/main" val="2611841287"/>
                    </a:ext>
                  </a:extLst>
                </a:gridCol>
                <a:gridCol w="1181870">
                  <a:extLst>
                    <a:ext uri="{9D8B030D-6E8A-4147-A177-3AD203B41FA5}">
                      <a16:colId xmlns:a16="http://schemas.microsoft.com/office/drawing/2014/main" val="321078708"/>
                    </a:ext>
                  </a:extLst>
                </a:gridCol>
                <a:gridCol w="1181870">
                  <a:extLst>
                    <a:ext uri="{9D8B030D-6E8A-4147-A177-3AD203B41FA5}">
                      <a16:colId xmlns:a16="http://schemas.microsoft.com/office/drawing/2014/main" val="1502854947"/>
                    </a:ext>
                  </a:extLst>
                </a:gridCol>
                <a:gridCol w="1181870">
                  <a:extLst>
                    <a:ext uri="{9D8B030D-6E8A-4147-A177-3AD203B41FA5}">
                      <a16:colId xmlns:a16="http://schemas.microsoft.com/office/drawing/2014/main" val="1547038675"/>
                    </a:ext>
                  </a:extLst>
                </a:gridCol>
                <a:gridCol w="1181870">
                  <a:extLst>
                    <a:ext uri="{9D8B030D-6E8A-4147-A177-3AD203B41FA5}">
                      <a16:colId xmlns:a16="http://schemas.microsoft.com/office/drawing/2014/main" val="3182116253"/>
                    </a:ext>
                  </a:extLst>
                </a:gridCol>
              </a:tblGrid>
              <a:tr h="373969">
                <a:tc rowSpan="2">
                  <a:txBody>
                    <a:bodyPr/>
                    <a:lstStyle/>
                    <a:p>
                      <a:pPr algn="l" fontAlgn="b"/>
                      <a:r>
                        <a:rPr lang="en-US" sz="2400" b="1" i="0" u="none" strike="noStrike" dirty="0">
                          <a:solidFill>
                            <a:srgbClr val="4F6228"/>
                          </a:solidFill>
                          <a:effectLst/>
                          <a:latin typeface="Arial" panose="020B0604020202020204" pitchFamily="34" charset="0"/>
                        </a:rPr>
                        <a:t>All University Funds</a:t>
                      </a:r>
                      <a:br>
                        <a:rPr lang="en-US" sz="1600" b="0" i="0" u="none" strike="noStrike" dirty="0">
                          <a:effectLst/>
                          <a:latin typeface="Arial" panose="020B0604020202020204" pitchFamily="34" charset="0"/>
                        </a:rPr>
                      </a:br>
                      <a:r>
                        <a:rPr lang="en-US" sz="1400" b="0" i="1" u="none" strike="noStrike" dirty="0">
                          <a:effectLst/>
                          <a:latin typeface="Arial" panose="020B0604020202020204" pitchFamily="34" charset="0"/>
                        </a:rPr>
                        <a:t>Dollars in Millions</a:t>
                      </a:r>
                      <a:endParaRPr lang="en-US" sz="16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2000" b="1" i="0" u="none" strike="noStrike">
                          <a:effectLst/>
                          <a:latin typeface="Calibri" panose="020F0502020204030204" pitchFamily="34" charset="0"/>
                        </a:rPr>
                        <a:t>Actuals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600" b="0" i="0" u="none" strike="noStrike">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6213149"/>
                  </a:ext>
                </a:extLst>
              </a:tr>
              <a:tr h="373969">
                <a:tc vMerge="1">
                  <a:txBody>
                    <a:bodyPr/>
                    <a:lstStyle/>
                    <a:p>
                      <a:endParaRPr lang="en-US"/>
                    </a:p>
                  </a:txBody>
                  <a:tcPr/>
                </a:tc>
                <a:tc>
                  <a:txBody>
                    <a:bodyPr/>
                    <a:lstStyle/>
                    <a:p>
                      <a:pPr algn="ctr" fontAlgn="b"/>
                      <a:r>
                        <a:rPr lang="en-US" sz="2000" b="1" i="0" u="none" strike="noStrike">
                          <a:effectLst/>
                          <a:latin typeface="Calibri" panose="020F0502020204030204" pitchFamily="34" charset="0"/>
                        </a:rPr>
                        <a:t>FY 2021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effectLst/>
                          <a:latin typeface="Calibri" panose="020F0502020204030204" pitchFamily="34" charset="0"/>
                        </a:rPr>
                        <a:t>FY 2022*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effectLst/>
                          <a:latin typeface="Calibri" panose="020F0502020204030204" pitchFamily="34" charset="0"/>
                        </a:rPr>
                        <a:t>$ 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effectLst/>
                          <a:latin typeface="Calibri" panose="020F0502020204030204" pitchFamily="34" charset="0"/>
                        </a:rPr>
                        <a:t>% 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74886"/>
                  </a:ext>
                </a:extLst>
              </a:tr>
              <a:tr h="373969">
                <a:tc>
                  <a:txBody>
                    <a:bodyPr/>
                    <a:lstStyle/>
                    <a:p>
                      <a:pPr algn="l" fontAlgn="b"/>
                      <a:r>
                        <a:rPr lang="en-US" sz="2000" b="1" i="0" u="none" strike="noStrike">
                          <a:effectLst/>
                          <a:latin typeface="Calibri" panose="020F0502020204030204" pitchFamily="34" charset="0"/>
                        </a:rPr>
                        <a:t>Operating Revenues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0469013"/>
                  </a:ext>
                </a:extLst>
              </a:tr>
              <a:tr h="373969">
                <a:tc>
                  <a:txBody>
                    <a:bodyPr/>
                    <a:lstStyle/>
                    <a:p>
                      <a:pPr algn="l" fontAlgn="b"/>
                      <a:r>
                        <a:rPr lang="en-US" sz="2000" b="0" i="0" u="none" strike="noStrike" dirty="0">
                          <a:effectLst/>
                          <a:latin typeface="Calibri" panose="020F0502020204030204" pitchFamily="34" charset="0"/>
                        </a:rPr>
                        <a:t>  Tuition and Fees</a:t>
                      </a:r>
                    </a:p>
                  </a:txBody>
                  <a:tcPr marL="9525" marR="9525" marT="9525" marB="0" anchor="b">
                    <a:lnL>
                      <a:noFill/>
                    </a:lnL>
                    <a:lnR>
                      <a:noFill/>
                    </a:lnR>
                    <a:lnT>
                      <a:noFill/>
                    </a:lnT>
                    <a:lnB>
                      <a:noFill/>
                    </a:lnB>
                  </a:tcPr>
                </a:tc>
                <a:tc>
                  <a:txBody>
                    <a:bodyPr/>
                    <a:lstStyle/>
                    <a:p>
                      <a:pPr algn="l" fontAlgn="b"/>
                      <a:r>
                        <a:rPr lang="en-US" sz="2000" b="0" i="0" u="none" strike="noStrike" dirty="0">
                          <a:effectLst/>
                          <a:latin typeface="Arial" panose="020B0604020202020204" pitchFamily="34" charset="0"/>
                        </a:rPr>
                        <a:t> $   119.7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120.0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0.3 </a:t>
                      </a:r>
                    </a:p>
                  </a:txBody>
                  <a:tcPr marL="9525" marR="9525" marT="9525" marB="0" anchor="b">
                    <a:lnL>
                      <a:noFill/>
                    </a:lnL>
                    <a:lnR>
                      <a:noFill/>
                    </a:lnR>
                    <a:lnT>
                      <a:noFill/>
                    </a:lnT>
                    <a:lnB>
                      <a:noFill/>
                    </a:lnB>
                  </a:tcPr>
                </a:tc>
                <a:tc>
                  <a:txBody>
                    <a:bodyPr/>
                    <a:lstStyle/>
                    <a:p>
                      <a:pPr algn="r" fontAlgn="b"/>
                      <a:r>
                        <a:rPr lang="en-US" sz="2000" b="0" i="0" u="none" strike="noStrike">
                          <a:effectLst/>
                          <a:latin typeface="Arial" panose="020B0604020202020204" pitchFamily="34" charset="0"/>
                        </a:rPr>
                        <a:t>0.3%</a:t>
                      </a:r>
                    </a:p>
                  </a:txBody>
                  <a:tcPr marL="9525" marR="9525" marT="9525" marB="0" anchor="b">
                    <a:lnL>
                      <a:noFill/>
                    </a:lnL>
                    <a:lnR>
                      <a:noFill/>
                    </a:lnR>
                    <a:lnT>
                      <a:noFill/>
                    </a:lnT>
                    <a:lnB>
                      <a:noFill/>
                    </a:lnB>
                  </a:tcPr>
                </a:tc>
                <a:extLst>
                  <a:ext uri="{0D108BD9-81ED-4DB2-BD59-A6C34878D82A}">
                    <a16:rowId xmlns:a16="http://schemas.microsoft.com/office/drawing/2014/main" val="2732636850"/>
                  </a:ext>
                </a:extLst>
              </a:tr>
              <a:tr h="373969">
                <a:tc>
                  <a:txBody>
                    <a:bodyPr/>
                    <a:lstStyle/>
                    <a:p>
                      <a:pPr algn="l" fontAlgn="b"/>
                      <a:r>
                        <a:rPr lang="en-US" sz="2000" b="0" i="0" u="none" strike="noStrike" dirty="0">
                          <a:effectLst/>
                          <a:latin typeface="Calibri" panose="020F0502020204030204" pitchFamily="34" charset="0"/>
                        </a:rPr>
                        <a:t>  Less Scholarship Allowances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panose="020B0604020202020204" pitchFamily="34" charset="0"/>
                        </a:rPr>
                        <a:t> $    64.3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Arial" panose="020B0604020202020204" pitchFamily="34" charset="0"/>
                        </a:rPr>
                        <a:t> $    71.2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Arial" panose="020B0604020202020204" pitchFamily="34" charset="0"/>
                        </a:rPr>
                        <a:t> $      6.9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10.7%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515064"/>
                  </a:ext>
                </a:extLst>
              </a:tr>
              <a:tr h="373969">
                <a:tc>
                  <a:txBody>
                    <a:bodyPr/>
                    <a:lstStyle/>
                    <a:p>
                      <a:pPr algn="l" fontAlgn="b"/>
                      <a:r>
                        <a:rPr lang="en-US" sz="2000" b="0" i="0" u="none" strike="noStrike">
                          <a:effectLst/>
                          <a:latin typeface="Calibri" panose="020F0502020204030204" pitchFamily="34" charset="0"/>
                        </a:rPr>
                        <a:t>      Net Tuition and Fees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Arial" panose="020B0604020202020204" pitchFamily="34" charset="0"/>
                        </a:rPr>
                        <a:t> $    55.4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effectLst/>
                          <a:latin typeface="Arial" panose="020B0604020202020204" pitchFamily="34" charset="0"/>
                        </a:rPr>
                        <a:t> $    48.8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effectLst/>
                          <a:latin typeface="Arial" panose="020B0604020202020204" pitchFamily="34" charset="0"/>
                        </a:rPr>
                        <a:t> $     (6.5)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effectLst/>
                          <a:latin typeface="Arial" panose="020B0604020202020204" pitchFamily="34" charset="0"/>
                        </a:rPr>
                        <a:t>-11.8%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44480"/>
                  </a:ext>
                </a:extLst>
              </a:tr>
              <a:tr h="373969">
                <a:tc>
                  <a:txBody>
                    <a:bodyPr/>
                    <a:lstStyle/>
                    <a:p>
                      <a:pPr algn="l" fontAlgn="b"/>
                      <a:r>
                        <a:rPr lang="en-US" sz="1800" b="0" i="0" u="none" strike="noStrike" dirty="0">
                          <a:effectLst/>
                          <a:latin typeface="Calibri" panose="020F0502020204030204" pitchFamily="34" charset="0"/>
                        </a:rPr>
                        <a:t>      Institutional Discount Rate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800" b="0" i="0" u="none" strike="noStrike">
                          <a:effectLst/>
                          <a:latin typeface="Arial" panose="020B0604020202020204" pitchFamily="34" charset="0"/>
                        </a:rPr>
                        <a:t>53.72%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800" b="0" i="0" u="none" strike="noStrike" dirty="0">
                          <a:effectLst/>
                          <a:latin typeface="Arial" panose="020B0604020202020204" pitchFamily="34" charset="0"/>
                        </a:rPr>
                        <a:t>59.30%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2000" b="0" i="0" u="none" strike="noStrike" dirty="0">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2000" b="0" i="0" u="none" strike="noStrike">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0668056"/>
                  </a:ext>
                </a:extLst>
              </a:tr>
              <a:tr h="373969">
                <a:tc>
                  <a:txBody>
                    <a:bodyPr/>
                    <a:lstStyle/>
                    <a:p>
                      <a:pPr algn="l" fontAlgn="b"/>
                      <a:r>
                        <a:rPr lang="en-US" sz="2000" b="0" i="0" u="none" strike="noStrike" dirty="0">
                          <a:effectLst/>
                          <a:latin typeface="Calibri" panose="020F0502020204030204" pitchFamily="34" charset="0"/>
                        </a:rPr>
                        <a:t>  Federal and State Grants for Scholarships</a:t>
                      </a:r>
                    </a:p>
                  </a:txBody>
                  <a:tcPr marL="9525" marR="9525" marT="9525" marB="0" anchor="b">
                    <a:lnL>
                      <a:noFill/>
                    </a:lnL>
                    <a:lnR>
                      <a:noFill/>
                    </a:lnR>
                    <a:lnT>
                      <a:noFill/>
                    </a:lnT>
                    <a:lnB>
                      <a:noFill/>
                    </a:lnB>
                  </a:tcPr>
                </a:tc>
                <a:tc>
                  <a:txBody>
                    <a:bodyPr/>
                    <a:lstStyle/>
                    <a:p>
                      <a:pPr algn="l" fontAlgn="b"/>
                      <a:r>
                        <a:rPr lang="en-US" sz="2000" b="0" i="0" u="none" strike="noStrike" dirty="0">
                          <a:effectLst/>
                          <a:latin typeface="Arial" panose="020B0604020202020204" pitchFamily="34" charset="0"/>
                        </a:rPr>
                        <a:t> $    10.9 </a:t>
                      </a:r>
                    </a:p>
                  </a:txBody>
                  <a:tcPr marL="9525" marR="9525" marT="9525" marB="0" anchor="b">
                    <a:lnL>
                      <a:noFill/>
                    </a:lnL>
                    <a:lnR>
                      <a:noFill/>
                    </a:lnR>
                    <a:lnT>
                      <a:noFill/>
                    </a:lnT>
                    <a:lnB>
                      <a:noFill/>
                    </a:lnB>
                  </a:tcPr>
                </a:tc>
                <a:tc>
                  <a:txBody>
                    <a:bodyPr/>
                    <a:lstStyle/>
                    <a:p>
                      <a:pPr algn="l" fontAlgn="b"/>
                      <a:r>
                        <a:rPr lang="en-US" sz="2000" b="0" i="0" u="none" strike="noStrike" dirty="0">
                          <a:effectLst/>
                          <a:latin typeface="Arial" panose="020B0604020202020204" pitchFamily="34" charset="0"/>
                        </a:rPr>
                        <a:t> $    11.1 </a:t>
                      </a:r>
                    </a:p>
                  </a:txBody>
                  <a:tcPr marL="9525" marR="9525" marT="9525" marB="0" anchor="b">
                    <a:lnL>
                      <a:noFill/>
                    </a:lnL>
                    <a:lnR>
                      <a:noFill/>
                    </a:lnR>
                    <a:lnT>
                      <a:noFill/>
                    </a:lnT>
                    <a:lnB>
                      <a:noFill/>
                    </a:lnB>
                  </a:tcPr>
                </a:tc>
                <a:tc>
                  <a:txBody>
                    <a:bodyPr/>
                    <a:lstStyle/>
                    <a:p>
                      <a:pPr algn="l" fontAlgn="b"/>
                      <a:r>
                        <a:rPr lang="en-US" sz="2000" b="0" i="0" u="none" strike="noStrike" dirty="0">
                          <a:effectLst/>
                          <a:latin typeface="Arial" panose="020B0604020202020204" pitchFamily="34" charset="0"/>
                        </a:rPr>
                        <a:t> $      0.2 </a:t>
                      </a:r>
                    </a:p>
                  </a:txBody>
                  <a:tcPr marL="9525" marR="9525" marT="9525" marB="0" anchor="b">
                    <a:lnL>
                      <a:noFill/>
                    </a:lnL>
                    <a:lnR>
                      <a:noFill/>
                    </a:lnR>
                    <a:lnT>
                      <a:noFill/>
                    </a:lnT>
                    <a:lnB>
                      <a:noFill/>
                    </a:lnB>
                  </a:tcPr>
                </a:tc>
                <a:tc>
                  <a:txBody>
                    <a:bodyPr/>
                    <a:lstStyle/>
                    <a:p>
                      <a:pPr algn="r" fontAlgn="b"/>
                      <a:r>
                        <a:rPr lang="en-US" sz="2000" b="0" i="0" u="none" strike="noStrike">
                          <a:effectLst/>
                          <a:latin typeface="Arial" panose="020B0604020202020204"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3699455613"/>
                  </a:ext>
                </a:extLst>
              </a:tr>
              <a:tr h="373969">
                <a:tc>
                  <a:txBody>
                    <a:bodyPr/>
                    <a:lstStyle/>
                    <a:p>
                      <a:pPr algn="l" fontAlgn="b"/>
                      <a:r>
                        <a:rPr lang="en-US" sz="2000" b="0" i="0" u="none" strike="noStrike">
                          <a:effectLst/>
                          <a:latin typeface="Calibri" panose="020F0502020204030204" pitchFamily="34" charset="0"/>
                        </a:rPr>
                        <a:t>  Institutional CARES Act Funding</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19.1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14.3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(4.7)</a:t>
                      </a:r>
                    </a:p>
                  </a:txBody>
                  <a:tcPr marL="9525" marR="9525" marT="9525" marB="0" anchor="b">
                    <a:lnL>
                      <a:noFill/>
                    </a:lnL>
                    <a:lnR>
                      <a:noFill/>
                    </a:lnR>
                    <a:lnT>
                      <a:noFill/>
                    </a:lnT>
                    <a:lnB>
                      <a:noFill/>
                    </a:lnB>
                  </a:tcPr>
                </a:tc>
                <a:tc>
                  <a:txBody>
                    <a:bodyPr/>
                    <a:lstStyle/>
                    <a:p>
                      <a:pPr algn="r" fontAlgn="b"/>
                      <a:r>
                        <a:rPr lang="en-US" sz="2000" b="0" i="0" u="none" strike="noStrike" dirty="0">
                          <a:effectLst/>
                          <a:latin typeface="Arial" panose="020B0604020202020204" pitchFamily="34" charset="0"/>
                        </a:rPr>
                        <a:t>-24.7%</a:t>
                      </a:r>
                    </a:p>
                  </a:txBody>
                  <a:tcPr marL="9525" marR="9525" marT="9525" marB="0" anchor="b">
                    <a:lnL>
                      <a:noFill/>
                    </a:lnL>
                    <a:lnR>
                      <a:noFill/>
                    </a:lnR>
                    <a:lnT>
                      <a:noFill/>
                    </a:lnT>
                    <a:lnB>
                      <a:noFill/>
                    </a:lnB>
                  </a:tcPr>
                </a:tc>
                <a:extLst>
                  <a:ext uri="{0D108BD9-81ED-4DB2-BD59-A6C34878D82A}">
                    <a16:rowId xmlns:a16="http://schemas.microsoft.com/office/drawing/2014/main" val="3452434980"/>
                  </a:ext>
                </a:extLst>
              </a:tr>
              <a:tr h="373969">
                <a:tc>
                  <a:txBody>
                    <a:bodyPr/>
                    <a:lstStyle/>
                    <a:p>
                      <a:pPr algn="l" fontAlgn="b"/>
                      <a:r>
                        <a:rPr lang="en-US" sz="2000" b="0" i="0" u="none" strike="noStrike">
                          <a:effectLst/>
                          <a:latin typeface="Calibri" panose="020F0502020204030204" pitchFamily="34" charset="0"/>
                        </a:rPr>
                        <a:t>  Grants and Contracts</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37.7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44.2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6.5 </a:t>
                      </a:r>
                    </a:p>
                  </a:txBody>
                  <a:tcPr marL="9525" marR="9525" marT="9525" marB="0" anchor="b">
                    <a:lnL>
                      <a:noFill/>
                    </a:lnL>
                    <a:lnR>
                      <a:noFill/>
                    </a:lnR>
                    <a:lnT>
                      <a:noFill/>
                    </a:lnT>
                    <a:lnB>
                      <a:noFill/>
                    </a:lnB>
                  </a:tcPr>
                </a:tc>
                <a:tc>
                  <a:txBody>
                    <a:bodyPr/>
                    <a:lstStyle/>
                    <a:p>
                      <a:pPr algn="r" fontAlgn="b"/>
                      <a:r>
                        <a:rPr lang="en-US" sz="2000" b="0" i="0" u="none" strike="noStrike" dirty="0">
                          <a:effectLst/>
                          <a:latin typeface="Arial" panose="020B0604020202020204" pitchFamily="34" charset="0"/>
                        </a:rPr>
                        <a:t>17.4%</a:t>
                      </a:r>
                    </a:p>
                  </a:txBody>
                  <a:tcPr marL="9525" marR="9525" marT="9525" marB="0" anchor="b">
                    <a:lnL>
                      <a:noFill/>
                    </a:lnL>
                    <a:lnR>
                      <a:noFill/>
                    </a:lnR>
                    <a:lnT>
                      <a:noFill/>
                    </a:lnT>
                    <a:lnB>
                      <a:noFill/>
                    </a:lnB>
                  </a:tcPr>
                </a:tc>
                <a:extLst>
                  <a:ext uri="{0D108BD9-81ED-4DB2-BD59-A6C34878D82A}">
                    <a16:rowId xmlns:a16="http://schemas.microsoft.com/office/drawing/2014/main" val="2173344561"/>
                  </a:ext>
                </a:extLst>
              </a:tr>
              <a:tr h="373969">
                <a:tc>
                  <a:txBody>
                    <a:bodyPr/>
                    <a:lstStyle/>
                    <a:p>
                      <a:pPr algn="l" fontAlgn="b"/>
                      <a:r>
                        <a:rPr lang="en-US" sz="2000" b="0" i="0" u="none" strike="noStrike">
                          <a:effectLst/>
                          <a:latin typeface="Calibri" panose="020F0502020204030204" pitchFamily="34" charset="0"/>
                        </a:rPr>
                        <a:t>  Auxiliary and Other Operating Revenues</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24.7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26.5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1.8 </a:t>
                      </a:r>
                    </a:p>
                  </a:txBody>
                  <a:tcPr marL="9525" marR="9525" marT="9525" marB="0" anchor="b">
                    <a:lnL>
                      <a:noFill/>
                    </a:lnL>
                    <a:lnR>
                      <a:noFill/>
                    </a:lnR>
                    <a:lnT>
                      <a:noFill/>
                    </a:lnT>
                    <a:lnB>
                      <a:noFill/>
                    </a:lnB>
                  </a:tcPr>
                </a:tc>
                <a:tc>
                  <a:txBody>
                    <a:bodyPr/>
                    <a:lstStyle/>
                    <a:p>
                      <a:pPr algn="r" fontAlgn="b"/>
                      <a:r>
                        <a:rPr lang="en-US" sz="2000" b="0" i="0" u="none" strike="noStrike" dirty="0">
                          <a:effectLst/>
                          <a:latin typeface="Arial" panose="020B0604020202020204" pitchFamily="34" charset="0"/>
                        </a:rPr>
                        <a:t>7.3%</a:t>
                      </a:r>
                    </a:p>
                  </a:txBody>
                  <a:tcPr marL="9525" marR="9525" marT="9525" marB="0" anchor="b">
                    <a:lnL>
                      <a:noFill/>
                    </a:lnL>
                    <a:lnR>
                      <a:noFill/>
                    </a:lnR>
                    <a:lnT>
                      <a:noFill/>
                    </a:lnT>
                    <a:lnB>
                      <a:noFill/>
                    </a:lnB>
                  </a:tcPr>
                </a:tc>
                <a:extLst>
                  <a:ext uri="{0D108BD9-81ED-4DB2-BD59-A6C34878D82A}">
                    <a16:rowId xmlns:a16="http://schemas.microsoft.com/office/drawing/2014/main" val="4064535434"/>
                  </a:ext>
                </a:extLst>
              </a:tr>
              <a:tr h="373969">
                <a:tc>
                  <a:txBody>
                    <a:bodyPr/>
                    <a:lstStyle/>
                    <a:p>
                      <a:pPr algn="l" fontAlgn="b"/>
                      <a:r>
                        <a:rPr lang="en-US" sz="2000" b="0" i="0" u="none" strike="noStrike">
                          <a:effectLst/>
                          <a:latin typeface="Calibri" panose="020F0502020204030204" pitchFamily="34" charset="0"/>
                        </a:rPr>
                        <a:t>  State Appropriations</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50.4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53.0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2.7 </a:t>
                      </a:r>
                    </a:p>
                  </a:txBody>
                  <a:tcPr marL="9525" marR="9525" marT="9525" marB="0" anchor="b">
                    <a:lnL>
                      <a:noFill/>
                    </a:lnL>
                    <a:lnR>
                      <a:noFill/>
                    </a:lnR>
                    <a:lnT>
                      <a:noFill/>
                    </a:lnT>
                    <a:lnB>
                      <a:noFill/>
                    </a:lnB>
                  </a:tcPr>
                </a:tc>
                <a:tc>
                  <a:txBody>
                    <a:bodyPr/>
                    <a:lstStyle/>
                    <a:p>
                      <a:pPr algn="r" fontAlgn="b"/>
                      <a:r>
                        <a:rPr lang="en-US" sz="2000" b="0" i="0" u="none" strike="noStrike" dirty="0">
                          <a:effectLst/>
                          <a:latin typeface="Arial" panose="020B0604020202020204" pitchFamily="34" charset="0"/>
                        </a:rPr>
                        <a:t>5.3%</a:t>
                      </a:r>
                    </a:p>
                  </a:txBody>
                  <a:tcPr marL="9525" marR="9525" marT="9525" marB="0" anchor="b">
                    <a:lnL>
                      <a:noFill/>
                    </a:lnL>
                    <a:lnR>
                      <a:noFill/>
                    </a:lnR>
                    <a:lnT>
                      <a:noFill/>
                    </a:lnT>
                    <a:lnB>
                      <a:noFill/>
                    </a:lnB>
                  </a:tcPr>
                </a:tc>
                <a:extLst>
                  <a:ext uri="{0D108BD9-81ED-4DB2-BD59-A6C34878D82A}">
                    <a16:rowId xmlns:a16="http://schemas.microsoft.com/office/drawing/2014/main" val="1987857594"/>
                  </a:ext>
                </a:extLst>
              </a:tr>
              <a:tr h="373969">
                <a:tc>
                  <a:txBody>
                    <a:bodyPr/>
                    <a:lstStyle/>
                    <a:p>
                      <a:pPr algn="l" fontAlgn="b"/>
                      <a:r>
                        <a:rPr lang="en-US" sz="2000" b="0" i="0" u="none" strike="noStrike">
                          <a:effectLst/>
                          <a:latin typeface="Calibri" panose="020F0502020204030204" pitchFamily="34" charset="0"/>
                        </a:rPr>
                        <a:t>  Private Gifts and Spendable Investment Income (Internal)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panose="020B0604020202020204" pitchFamily="34" charset="0"/>
                        </a:rPr>
                        <a:t> $    17.0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panose="020B0604020202020204" pitchFamily="34" charset="0"/>
                        </a:rPr>
                        <a:t> $    27.1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panose="020B0604020202020204" pitchFamily="34" charset="0"/>
                        </a:rPr>
                        <a:t> $    10.0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58.8%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461983"/>
                  </a:ext>
                </a:extLst>
              </a:tr>
              <a:tr h="373969">
                <a:tc>
                  <a:txBody>
                    <a:bodyPr/>
                    <a:lstStyle/>
                    <a:p>
                      <a:pPr algn="l" fontAlgn="ctr"/>
                      <a:r>
                        <a:rPr lang="en-US" sz="2000" b="1" i="0" u="none" strike="noStrike" dirty="0">
                          <a:effectLst/>
                          <a:latin typeface="Calibri" panose="020F0502020204030204" pitchFamily="34" charset="0"/>
                        </a:rPr>
                        <a:t>   Total Operating Revenues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2000" b="1" i="0" u="none" strike="noStrike">
                          <a:effectLst/>
                          <a:latin typeface="Arial" panose="020B0604020202020204" pitchFamily="34" charset="0"/>
                        </a:rPr>
                        <a:t> $   215.1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2000" b="1" i="0" u="none" strike="noStrike">
                          <a:effectLst/>
                          <a:latin typeface="Arial" panose="020B0604020202020204" pitchFamily="34" charset="0"/>
                        </a:rPr>
                        <a:t> $   225.1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2000" b="1" i="0" u="none" strike="noStrike">
                          <a:effectLst/>
                          <a:latin typeface="Arial" panose="020B0604020202020204" pitchFamily="34" charset="0"/>
                        </a:rPr>
                        <a:t> $    10.0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2000" b="1" i="0" u="none" strike="noStrike" dirty="0">
                          <a:effectLst/>
                          <a:latin typeface="Arial" panose="020B0604020202020204" pitchFamily="34" charset="0"/>
                        </a:rPr>
                        <a:t>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15923096"/>
                  </a:ext>
                </a:extLst>
              </a:tr>
            </a:tbl>
          </a:graphicData>
        </a:graphic>
      </p:graphicFrame>
      <p:sp>
        <p:nvSpPr>
          <p:cNvPr id="7" name="TextBox 6">
            <a:extLst>
              <a:ext uri="{FF2B5EF4-FFF2-40B4-BE49-F238E27FC236}">
                <a16:creationId xmlns:a16="http://schemas.microsoft.com/office/drawing/2014/main" id="{1D3FFCAE-F224-09E4-378D-EB16938AE6EE}"/>
              </a:ext>
            </a:extLst>
          </p:cNvPr>
          <p:cNvSpPr txBox="1"/>
          <p:nvPr/>
        </p:nvSpPr>
        <p:spPr>
          <a:xfrm>
            <a:off x="1784838" y="6514594"/>
            <a:ext cx="4697825" cy="369332"/>
          </a:xfrm>
          <a:prstGeom prst="rect">
            <a:avLst/>
          </a:prstGeom>
          <a:noFill/>
        </p:spPr>
        <p:txBody>
          <a:bodyPr wrap="none" rtlCol="0">
            <a:spAutoFit/>
          </a:bodyPr>
          <a:lstStyle/>
          <a:p>
            <a:r>
              <a:rPr lang="en-US" dirty="0"/>
              <a:t>*Not audited; slides plagiarized from CFO O’Neil</a:t>
            </a:r>
          </a:p>
        </p:txBody>
      </p:sp>
      <p:sp>
        <p:nvSpPr>
          <p:cNvPr id="10" name="Freeform: Shape 9">
            <a:extLst>
              <a:ext uri="{FF2B5EF4-FFF2-40B4-BE49-F238E27FC236}">
                <a16:creationId xmlns:a16="http://schemas.microsoft.com/office/drawing/2014/main" id="{54C9DE97-40C7-C549-E0A9-C396924E9D86}"/>
              </a:ext>
            </a:extLst>
          </p:cNvPr>
          <p:cNvSpPr/>
          <p:nvPr/>
        </p:nvSpPr>
        <p:spPr>
          <a:xfrm>
            <a:off x="9003322" y="3852863"/>
            <a:ext cx="121627" cy="578460"/>
          </a:xfrm>
          <a:custGeom>
            <a:avLst/>
            <a:gdLst>
              <a:gd name="connsiteX0" fmla="*/ 0 w 105539"/>
              <a:gd name="connsiteY0" fmla="*/ 184638 h 184638"/>
              <a:gd name="connsiteX1" fmla="*/ 105508 w 105539"/>
              <a:gd name="connsiteY1" fmla="*/ 123092 h 184638"/>
              <a:gd name="connsiteX2" fmla="*/ 8793 w 105539"/>
              <a:gd name="connsiteY2" fmla="*/ 0 h 184638"/>
            </a:gdLst>
            <a:ahLst/>
            <a:cxnLst>
              <a:cxn ang="0">
                <a:pos x="connsiteX0" y="connsiteY0"/>
              </a:cxn>
              <a:cxn ang="0">
                <a:pos x="connsiteX1" y="connsiteY1"/>
              </a:cxn>
              <a:cxn ang="0">
                <a:pos x="connsiteX2" y="connsiteY2"/>
              </a:cxn>
            </a:cxnLst>
            <a:rect l="l" t="t" r="r" b="b"/>
            <a:pathLst>
              <a:path w="105539" h="184638">
                <a:moveTo>
                  <a:pt x="0" y="184638"/>
                </a:moveTo>
                <a:cubicBezTo>
                  <a:pt x="52021" y="169251"/>
                  <a:pt x="104043" y="153865"/>
                  <a:pt x="105508" y="123092"/>
                </a:cubicBezTo>
                <a:cubicBezTo>
                  <a:pt x="106973" y="92319"/>
                  <a:pt x="57883" y="46159"/>
                  <a:pt x="8793" y="0"/>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9ADE31C-9E40-80DF-62F1-D0DD2AD3A9EC}"/>
              </a:ext>
            </a:extLst>
          </p:cNvPr>
          <p:cNvSpPr txBox="1"/>
          <p:nvPr/>
        </p:nvSpPr>
        <p:spPr>
          <a:xfrm>
            <a:off x="9187962" y="3505751"/>
            <a:ext cx="1290097" cy="369332"/>
          </a:xfrm>
          <a:prstGeom prst="rect">
            <a:avLst/>
          </a:prstGeom>
          <a:noFill/>
        </p:spPr>
        <p:txBody>
          <a:bodyPr wrap="none" rtlCol="0">
            <a:spAutoFit/>
          </a:bodyPr>
          <a:lstStyle/>
          <a:p>
            <a:r>
              <a:rPr lang="en-US" dirty="0">
                <a:solidFill>
                  <a:srgbClr val="FF0000"/>
                </a:solidFill>
              </a:rPr>
              <a:t>CARES act $</a:t>
            </a:r>
          </a:p>
        </p:txBody>
      </p:sp>
    </p:spTree>
    <p:extLst>
      <p:ext uri="{BB962C8B-B14F-4D97-AF65-F5344CB8AC3E}">
        <p14:creationId xmlns:p14="http://schemas.microsoft.com/office/powerpoint/2010/main" val="243564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09F2919-688C-88D3-3EF1-75178191E238}"/>
              </a:ext>
            </a:extLst>
          </p:cNvPr>
          <p:cNvSpPr/>
          <p:nvPr/>
        </p:nvSpPr>
        <p:spPr>
          <a:xfrm>
            <a:off x="9573740" y="4298796"/>
            <a:ext cx="975947" cy="4132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CE1019E-B36F-3664-8DB6-3E27E78B4B9F}"/>
              </a:ext>
            </a:extLst>
          </p:cNvPr>
          <p:cNvSpPr/>
          <p:nvPr/>
        </p:nvSpPr>
        <p:spPr>
          <a:xfrm>
            <a:off x="10650414" y="3430280"/>
            <a:ext cx="975947" cy="4132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C2FE7-4840-9CBE-78F9-79CC587DF7FD}"/>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F0CFE30B-C02A-D1E7-B7C9-9AA161470822}"/>
              </a:ext>
            </a:extLst>
          </p:cNvPr>
          <p:cNvGraphicFramePr>
            <a:graphicFrameLocks noGrp="1"/>
          </p:cNvGraphicFramePr>
          <p:nvPr/>
        </p:nvGraphicFramePr>
        <p:xfrm>
          <a:off x="712361" y="1582615"/>
          <a:ext cx="10767278" cy="4826974"/>
        </p:xfrm>
        <a:graphic>
          <a:graphicData uri="http://schemas.openxmlformats.org/drawingml/2006/table">
            <a:tbl>
              <a:tblPr/>
              <a:tblGrid>
                <a:gridCol w="6233686">
                  <a:extLst>
                    <a:ext uri="{9D8B030D-6E8A-4147-A177-3AD203B41FA5}">
                      <a16:colId xmlns:a16="http://schemas.microsoft.com/office/drawing/2014/main" val="3278903306"/>
                    </a:ext>
                  </a:extLst>
                </a:gridCol>
                <a:gridCol w="1133398">
                  <a:extLst>
                    <a:ext uri="{9D8B030D-6E8A-4147-A177-3AD203B41FA5}">
                      <a16:colId xmlns:a16="http://schemas.microsoft.com/office/drawing/2014/main" val="1392357983"/>
                    </a:ext>
                  </a:extLst>
                </a:gridCol>
                <a:gridCol w="1133398">
                  <a:extLst>
                    <a:ext uri="{9D8B030D-6E8A-4147-A177-3AD203B41FA5}">
                      <a16:colId xmlns:a16="http://schemas.microsoft.com/office/drawing/2014/main" val="1018259983"/>
                    </a:ext>
                  </a:extLst>
                </a:gridCol>
                <a:gridCol w="1133398">
                  <a:extLst>
                    <a:ext uri="{9D8B030D-6E8A-4147-A177-3AD203B41FA5}">
                      <a16:colId xmlns:a16="http://schemas.microsoft.com/office/drawing/2014/main" val="2691262297"/>
                    </a:ext>
                  </a:extLst>
                </a:gridCol>
                <a:gridCol w="1133398">
                  <a:extLst>
                    <a:ext uri="{9D8B030D-6E8A-4147-A177-3AD203B41FA5}">
                      <a16:colId xmlns:a16="http://schemas.microsoft.com/office/drawing/2014/main" val="600710771"/>
                    </a:ext>
                  </a:extLst>
                </a:gridCol>
              </a:tblGrid>
              <a:tr h="443607">
                <a:tc rowSpan="2">
                  <a:txBody>
                    <a:bodyPr/>
                    <a:lstStyle/>
                    <a:p>
                      <a:pPr algn="l" fontAlgn="b"/>
                      <a:r>
                        <a:rPr lang="en-US" sz="2000" b="1" i="0" u="none" strike="noStrike" dirty="0">
                          <a:solidFill>
                            <a:srgbClr val="4F6228"/>
                          </a:solidFill>
                          <a:effectLst/>
                          <a:latin typeface="Arial" panose="020B0604020202020204" pitchFamily="34" charset="0"/>
                        </a:rPr>
                        <a:t>All University Funds</a:t>
                      </a:r>
                      <a:br>
                        <a:rPr lang="en-US" sz="2000" b="0" i="0" u="none" strike="noStrike" dirty="0">
                          <a:effectLst/>
                          <a:latin typeface="Arial" panose="020B0604020202020204" pitchFamily="34" charset="0"/>
                        </a:rPr>
                      </a:br>
                      <a:r>
                        <a:rPr lang="en-US" sz="2000" b="0" i="1" u="none" strike="noStrike" dirty="0">
                          <a:effectLst/>
                          <a:latin typeface="Arial" panose="020B0604020202020204" pitchFamily="34" charset="0"/>
                        </a:rPr>
                        <a:t>Dollars in Millions</a:t>
                      </a:r>
                      <a:endParaRPr lang="en-US" sz="20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2000" b="1" i="0" u="none" strike="noStrike">
                          <a:effectLst/>
                          <a:latin typeface="Calibri" panose="020F0502020204030204" pitchFamily="34" charset="0"/>
                        </a:rPr>
                        <a:t>Actuals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2000" b="0" i="0" u="none" strike="noStrike">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2473601"/>
                  </a:ext>
                </a:extLst>
              </a:tr>
              <a:tr h="443607">
                <a:tc vMerge="1">
                  <a:txBody>
                    <a:bodyPr/>
                    <a:lstStyle/>
                    <a:p>
                      <a:endParaRPr lang="en-US"/>
                    </a:p>
                  </a:txBody>
                  <a:tcPr/>
                </a:tc>
                <a:tc>
                  <a:txBody>
                    <a:bodyPr/>
                    <a:lstStyle/>
                    <a:p>
                      <a:pPr algn="ctr" fontAlgn="b"/>
                      <a:r>
                        <a:rPr lang="en-US" sz="2000" b="1" i="0" u="none" strike="noStrike" dirty="0">
                          <a:effectLst/>
                          <a:latin typeface="Calibri" panose="020F0502020204030204" pitchFamily="34" charset="0"/>
                        </a:rPr>
                        <a:t>FY 2021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effectLst/>
                          <a:latin typeface="Calibri" panose="020F0502020204030204" pitchFamily="34" charset="0"/>
                        </a:rPr>
                        <a:t>FY 2022*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effectLst/>
                          <a:latin typeface="Calibri" panose="020F0502020204030204" pitchFamily="34" charset="0"/>
                        </a:rPr>
                        <a:t> $ Change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effectLst/>
                          <a:latin typeface="Calibri" panose="020F0502020204030204" pitchFamily="34" charset="0"/>
                        </a:rPr>
                        <a:t>% 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979905"/>
                  </a:ext>
                </a:extLst>
              </a:tr>
              <a:tr h="443607">
                <a:tc>
                  <a:txBody>
                    <a:bodyPr/>
                    <a:lstStyle/>
                    <a:p>
                      <a:pPr algn="l" fontAlgn="b"/>
                      <a:r>
                        <a:rPr lang="en-US" sz="2000" b="1" i="0" u="none" strike="noStrike" dirty="0">
                          <a:effectLst/>
                          <a:latin typeface="Calibri" panose="020F0502020204030204" pitchFamily="34" charset="0"/>
                        </a:rPr>
                        <a:t>Operating Expenses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37839507"/>
                  </a:ext>
                </a:extLst>
              </a:tr>
              <a:tr h="443607">
                <a:tc>
                  <a:txBody>
                    <a:bodyPr/>
                    <a:lstStyle/>
                    <a:p>
                      <a:pPr algn="l" fontAlgn="b"/>
                      <a:r>
                        <a:rPr lang="en-US" sz="2000" b="1" i="0" u="none" strike="noStrike" dirty="0">
                          <a:effectLst/>
                          <a:latin typeface="Calibri" panose="020F0502020204030204" pitchFamily="34" charset="0"/>
                        </a:rPr>
                        <a:t>  Compensation</a:t>
                      </a:r>
                    </a:p>
                  </a:txBody>
                  <a:tcPr marL="9525" marR="9525" marT="9525" marB="0" anchor="b">
                    <a:lnL>
                      <a:noFill/>
                    </a:lnL>
                    <a:lnR>
                      <a:noFill/>
                    </a:lnR>
                    <a:lnT>
                      <a:noFill/>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78065257"/>
                  </a:ext>
                </a:extLst>
              </a:tr>
              <a:tr h="443607">
                <a:tc>
                  <a:txBody>
                    <a:bodyPr/>
                    <a:lstStyle/>
                    <a:p>
                      <a:pPr algn="l" fontAlgn="b"/>
                      <a:r>
                        <a:rPr lang="en-US" sz="2000" b="0" i="0" u="none" strike="noStrike" dirty="0">
                          <a:effectLst/>
                          <a:latin typeface="Calibri" panose="020F0502020204030204" pitchFamily="34" charset="0"/>
                        </a:rPr>
                        <a:t>    Salaries and Wages</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95.7 </a:t>
                      </a:r>
                    </a:p>
                  </a:txBody>
                  <a:tcPr marL="9525" marR="9525" marT="9525" marB="0" anchor="b">
                    <a:lnL>
                      <a:noFill/>
                    </a:lnL>
                    <a:lnR>
                      <a:noFill/>
                    </a:lnR>
                    <a:lnT>
                      <a:noFill/>
                    </a:lnT>
                    <a:lnB>
                      <a:noFill/>
                    </a:lnB>
                  </a:tcPr>
                </a:tc>
                <a:tc>
                  <a:txBody>
                    <a:bodyPr/>
                    <a:lstStyle/>
                    <a:p>
                      <a:pPr algn="l" fontAlgn="b"/>
                      <a:r>
                        <a:rPr lang="en-US" sz="2000" b="0" i="0" u="none" strike="noStrike" dirty="0">
                          <a:effectLst/>
                          <a:latin typeface="Arial" panose="020B0604020202020204" pitchFamily="34" charset="0"/>
                        </a:rPr>
                        <a:t> $    96.0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0.3 </a:t>
                      </a:r>
                    </a:p>
                  </a:txBody>
                  <a:tcPr marL="9525" marR="9525" marT="9525" marB="0" anchor="b">
                    <a:lnL>
                      <a:noFill/>
                    </a:lnL>
                    <a:lnR>
                      <a:noFill/>
                    </a:lnR>
                    <a:lnT>
                      <a:noFill/>
                    </a:lnT>
                    <a:lnB>
                      <a:noFill/>
                    </a:lnB>
                  </a:tcPr>
                </a:tc>
                <a:tc>
                  <a:txBody>
                    <a:bodyPr/>
                    <a:lstStyle/>
                    <a:p>
                      <a:pPr algn="r" fontAlgn="b"/>
                      <a:r>
                        <a:rPr lang="en-US" sz="2000" b="0" i="0" u="none" strike="noStrike" dirty="0">
                          <a:effectLst/>
                          <a:latin typeface="Arial" panose="020B0604020202020204" pitchFamily="34" charset="0"/>
                        </a:rPr>
                        <a:t>0.3%</a:t>
                      </a:r>
                    </a:p>
                  </a:txBody>
                  <a:tcPr marL="9525" marR="9525" marT="9525" marB="0" anchor="b">
                    <a:lnL>
                      <a:noFill/>
                    </a:lnL>
                    <a:lnR>
                      <a:noFill/>
                    </a:lnR>
                    <a:lnT>
                      <a:noFill/>
                    </a:lnT>
                    <a:lnB>
                      <a:noFill/>
                    </a:lnB>
                  </a:tcPr>
                </a:tc>
                <a:extLst>
                  <a:ext uri="{0D108BD9-81ED-4DB2-BD59-A6C34878D82A}">
                    <a16:rowId xmlns:a16="http://schemas.microsoft.com/office/drawing/2014/main" val="2507754651"/>
                  </a:ext>
                </a:extLst>
              </a:tr>
              <a:tr h="443607">
                <a:tc>
                  <a:txBody>
                    <a:bodyPr/>
                    <a:lstStyle/>
                    <a:p>
                      <a:pPr algn="l" fontAlgn="b"/>
                      <a:r>
                        <a:rPr lang="en-US" sz="2000" b="0" i="0" u="none" strike="noStrike" dirty="0">
                          <a:effectLst/>
                          <a:latin typeface="Calibri" panose="020F0502020204030204" pitchFamily="34" charset="0"/>
                        </a:rPr>
                        <a:t>    Benefits</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29.4 </a:t>
                      </a:r>
                    </a:p>
                  </a:txBody>
                  <a:tcPr marL="9525" marR="9525" marT="9525" marB="0" anchor="b">
                    <a:lnL>
                      <a:noFill/>
                    </a:lnL>
                    <a:lnR>
                      <a:noFill/>
                    </a:lnR>
                    <a:lnT>
                      <a:noFill/>
                    </a:lnT>
                    <a:lnB>
                      <a:noFill/>
                    </a:lnB>
                  </a:tcPr>
                </a:tc>
                <a:tc>
                  <a:txBody>
                    <a:bodyPr/>
                    <a:lstStyle/>
                    <a:p>
                      <a:pPr algn="l" fontAlgn="b"/>
                      <a:r>
                        <a:rPr lang="en-US" sz="2000" b="0" i="0" u="none" strike="noStrike" dirty="0">
                          <a:effectLst/>
                          <a:latin typeface="Arial" panose="020B0604020202020204" pitchFamily="34" charset="0"/>
                        </a:rPr>
                        <a:t> $    29.3 </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panose="020B0604020202020204" pitchFamily="34" charset="0"/>
                        </a:rPr>
                        <a:t> $     (0.0)</a:t>
                      </a:r>
                    </a:p>
                  </a:txBody>
                  <a:tcPr marL="9525" marR="9525" marT="9525" marB="0" anchor="b">
                    <a:lnL>
                      <a:noFill/>
                    </a:lnL>
                    <a:lnR>
                      <a:noFill/>
                    </a:lnR>
                    <a:lnT>
                      <a:noFill/>
                    </a:lnT>
                    <a:lnB>
                      <a:noFill/>
                    </a:lnB>
                  </a:tcPr>
                </a:tc>
                <a:tc>
                  <a:txBody>
                    <a:bodyPr/>
                    <a:lstStyle/>
                    <a:p>
                      <a:pPr algn="r" fontAlgn="b"/>
                      <a:r>
                        <a:rPr lang="en-US" sz="2000" b="0" i="0" u="none" strike="noStrike">
                          <a:effectLst/>
                          <a:latin typeface="Arial" panose="020B0604020202020204" pitchFamily="34" charset="0"/>
                        </a:rPr>
                        <a:t>-0.1%</a:t>
                      </a:r>
                    </a:p>
                  </a:txBody>
                  <a:tcPr marL="9525" marR="9525" marT="9525" marB="0" anchor="b">
                    <a:lnL>
                      <a:noFill/>
                    </a:lnL>
                    <a:lnR>
                      <a:noFill/>
                    </a:lnR>
                    <a:lnT>
                      <a:noFill/>
                    </a:lnT>
                    <a:lnB>
                      <a:noFill/>
                    </a:lnB>
                  </a:tcPr>
                </a:tc>
                <a:extLst>
                  <a:ext uri="{0D108BD9-81ED-4DB2-BD59-A6C34878D82A}">
                    <a16:rowId xmlns:a16="http://schemas.microsoft.com/office/drawing/2014/main" val="3760972106"/>
                  </a:ext>
                </a:extLst>
              </a:tr>
              <a:tr h="443607">
                <a:tc>
                  <a:txBody>
                    <a:bodyPr/>
                    <a:lstStyle/>
                    <a:p>
                      <a:pPr algn="l" fontAlgn="b"/>
                      <a:r>
                        <a:rPr lang="en-US" sz="2000" b="0" i="0" u="none" strike="noStrike" dirty="0">
                          <a:effectLst/>
                          <a:latin typeface="Calibri" panose="020F0502020204030204" pitchFamily="34" charset="0"/>
                        </a:rPr>
                        <a:t>    Other Operating Expenses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Arial" panose="020B0604020202020204" pitchFamily="34" charset="0"/>
                        </a:rPr>
                        <a:t> $    69.1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Arial" panose="020B0604020202020204" pitchFamily="34" charset="0"/>
                        </a:rPr>
                        <a:t> $    74.6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panose="020B0604020202020204" pitchFamily="34" charset="0"/>
                        </a:rPr>
                        <a:t> $      5.5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862126"/>
                  </a:ext>
                </a:extLst>
              </a:tr>
              <a:tr h="443607">
                <a:tc>
                  <a:txBody>
                    <a:bodyPr/>
                    <a:lstStyle/>
                    <a:p>
                      <a:pPr algn="l" fontAlgn="ctr"/>
                      <a:r>
                        <a:rPr lang="en-US" sz="2000" b="1" i="0" u="none" strike="noStrike">
                          <a:effectLst/>
                          <a:latin typeface="Calibri" panose="020F0502020204030204" pitchFamily="34" charset="0"/>
                        </a:rPr>
                        <a:t>   Total Operating Expenses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a:effectLst/>
                          <a:latin typeface="Arial" panose="020B0604020202020204" pitchFamily="34" charset="0"/>
                        </a:rPr>
                        <a:t> $   194.1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a:effectLst/>
                          <a:latin typeface="Arial" panose="020B0604020202020204" pitchFamily="34" charset="0"/>
                        </a:rPr>
                        <a:t> $   199.9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dirty="0">
                          <a:effectLst/>
                          <a:latin typeface="Arial" panose="020B0604020202020204" pitchFamily="34" charset="0"/>
                        </a:rPr>
                        <a:t> $      5.8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1" i="0" u="none" strike="noStrike" dirty="0">
                          <a:effectLst/>
                          <a:latin typeface="Arial" panose="020B060402020202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358898"/>
                  </a:ext>
                </a:extLst>
              </a:tr>
              <a:tr h="443607">
                <a:tc>
                  <a:txBody>
                    <a:bodyPr/>
                    <a:lstStyle/>
                    <a:p>
                      <a:pPr algn="l" fontAlgn="ctr"/>
                      <a:r>
                        <a:rPr lang="en-US" sz="2000" b="1" i="0" u="none" strike="noStrike">
                          <a:effectLst/>
                          <a:latin typeface="Calibri" panose="020F0502020204030204" pitchFamily="34" charset="0"/>
                        </a:rPr>
                        <a:t>Net Operating Income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a:effectLst/>
                          <a:latin typeface="Arial" panose="020B0604020202020204" pitchFamily="34" charset="0"/>
                        </a:rPr>
                        <a:t> $    21.0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a:effectLst/>
                          <a:latin typeface="Arial" panose="020B0604020202020204" pitchFamily="34" charset="0"/>
                        </a:rPr>
                        <a:t> $    25.2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dirty="0">
                          <a:effectLst/>
                          <a:latin typeface="Arial" panose="020B0604020202020204" pitchFamily="34" charset="0"/>
                        </a:rPr>
                        <a:t> $      4.1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1" i="0" u="none" strike="noStrike" dirty="0">
                          <a:effectLst/>
                          <a:latin typeface="Arial" panose="020B0604020202020204" pitchFamily="34" charset="0"/>
                        </a:rPr>
                        <a:t>19.7%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576554"/>
                  </a:ext>
                </a:extLst>
              </a:tr>
              <a:tr h="834511">
                <a:tc>
                  <a:txBody>
                    <a:bodyPr/>
                    <a:lstStyle/>
                    <a:p>
                      <a:pPr algn="l" fontAlgn="b"/>
                      <a:r>
                        <a:rPr lang="en-US" sz="2000" b="1" i="0" u="none" strike="noStrike">
                          <a:effectLst/>
                          <a:latin typeface="Calibri" panose="020F0502020204030204" pitchFamily="34" charset="0"/>
                        </a:rPr>
                        <a:t>Net Operating Margin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effectLst/>
                          <a:latin typeface="Arial" panose="020B0604020202020204" pitchFamily="34" charset="0"/>
                        </a:rPr>
                        <a:t>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effectLst/>
                          <a:latin typeface="Arial" panose="020B0604020202020204" pitchFamily="34" charset="0"/>
                        </a:rPr>
                        <a:t>11.2%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97893046"/>
                  </a:ext>
                </a:extLst>
              </a:tr>
            </a:tbl>
          </a:graphicData>
        </a:graphic>
      </p:graphicFrame>
      <p:sp>
        <p:nvSpPr>
          <p:cNvPr id="5" name="TextBox 4">
            <a:extLst>
              <a:ext uri="{FF2B5EF4-FFF2-40B4-BE49-F238E27FC236}">
                <a16:creationId xmlns:a16="http://schemas.microsoft.com/office/drawing/2014/main" id="{0FB21AF2-DE1D-79DB-51B3-765D4DB7DA52}"/>
              </a:ext>
            </a:extLst>
          </p:cNvPr>
          <p:cNvSpPr txBox="1"/>
          <p:nvPr/>
        </p:nvSpPr>
        <p:spPr>
          <a:xfrm>
            <a:off x="10061714" y="3058388"/>
            <a:ext cx="2153346" cy="369332"/>
          </a:xfrm>
          <a:prstGeom prst="rect">
            <a:avLst/>
          </a:prstGeom>
          <a:noFill/>
        </p:spPr>
        <p:txBody>
          <a:bodyPr wrap="none" rtlCol="0">
            <a:spAutoFit/>
          </a:bodyPr>
          <a:lstStyle/>
          <a:p>
            <a:r>
              <a:rPr lang="en-US" dirty="0">
                <a:solidFill>
                  <a:srgbClr val="FF0000"/>
                </a:solidFill>
              </a:rPr>
              <a:t>↑ Raises = ↓ People</a:t>
            </a:r>
          </a:p>
        </p:txBody>
      </p:sp>
      <p:sp>
        <p:nvSpPr>
          <p:cNvPr id="8" name="TextBox 7">
            <a:extLst>
              <a:ext uri="{FF2B5EF4-FFF2-40B4-BE49-F238E27FC236}">
                <a16:creationId xmlns:a16="http://schemas.microsoft.com/office/drawing/2014/main" id="{0EC25CC4-387C-1ACB-6D28-9E3D7034DF9D}"/>
              </a:ext>
            </a:extLst>
          </p:cNvPr>
          <p:cNvSpPr txBox="1"/>
          <p:nvPr/>
        </p:nvSpPr>
        <p:spPr>
          <a:xfrm>
            <a:off x="9421924" y="4157421"/>
            <a:ext cx="1389804" cy="369332"/>
          </a:xfrm>
          <a:prstGeom prst="rect">
            <a:avLst/>
          </a:prstGeom>
          <a:noFill/>
        </p:spPr>
        <p:txBody>
          <a:bodyPr wrap="none" rtlCol="0">
            <a:spAutoFit/>
          </a:bodyPr>
          <a:lstStyle/>
          <a:p>
            <a:r>
              <a:rPr lang="en-US" dirty="0">
                <a:solidFill>
                  <a:srgbClr val="FF0000"/>
                </a:solidFill>
              </a:rPr>
              <a:t>Depreciation</a:t>
            </a:r>
          </a:p>
        </p:txBody>
      </p:sp>
      <p:sp>
        <p:nvSpPr>
          <p:cNvPr id="9" name="TextBox 8">
            <a:extLst>
              <a:ext uri="{FF2B5EF4-FFF2-40B4-BE49-F238E27FC236}">
                <a16:creationId xmlns:a16="http://schemas.microsoft.com/office/drawing/2014/main" id="{2DF90434-087E-DF86-5484-2BD58865B6EE}"/>
              </a:ext>
            </a:extLst>
          </p:cNvPr>
          <p:cNvSpPr txBox="1"/>
          <p:nvPr/>
        </p:nvSpPr>
        <p:spPr>
          <a:xfrm>
            <a:off x="7959203" y="6317561"/>
            <a:ext cx="1860638" cy="369332"/>
          </a:xfrm>
          <a:prstGeom prst="rect">
            <a:avLst/>
          </a:prstGeom>
          <a:noFill/>
        </p:spPr>
        <p:txBody>
          <a:bodyPr wrap="none" rtlCol="0">
            <a:spAutoFit/>
          </a:bodyPr>
          <a:lstStyle/>
          <a:p>
            <a:r>
              <a:rPr lang="en-US" dirty="0">
                <a:solidFill>
                  <a:srgbClr val="FF0000"/>
                </a:solidFill>
              </a:rPr>
              <a:t>Profit! Investable!</a:t>
            </a:r>
          </a:p>
        </p:txBody>
      </p:sp>
      <p:sp>
        <p:nvSpPr>
          <p:cNvPr id="10" name="TextBox 9">
            <a:extLst>
              <a:ext uri="{FF2B5EF4-FFF2-40B4-BE49-F238E27FC236}">
                <a16:creationId xmlns:a16="http://schemas.microsoft.com/office/drawing/2014/main" id="{5CA8BC25-98A2-1FFF-B307-4015A3E6C9C4}"/>
              </a:ext>
            </a:extLst>
          </p:cNvPr>
          <p:cNvSpPr txBox="1"/>
          <p:nvPr/>
        </p:nvSpPr>
        <p:spPr>
          <a:xfrm>
            <a:off x="8176346" y="5514798"/>
            <a:ext cx="1426353" cy="369332"/>
          </a:xfrm>
          <a:prstGeom prst="rect">
            <a:avLst/>
          </a:prstGeom>
          <a:noFill/>
        </p:spPr>
        <p:txBody>
          <a:bodyPr wrap="none" rtlCol="0">
            <a:spAutoFit/>
          </a:bodyPr>
          <a:lstStyle/>
          <a:p>
            <a:r>
              <a:rPr lang="en-US" dirty="0">
                <a:solidFill>
                  <a:srgbClr val="FF0000"/>
                </a:solidFill>
              </a:rPr>
              <a:t>Carryforward</a:t>
            </a:r>
          </a:p>
        </p:txBody>
      </p:sp>
    </p:spTree>
    <p:extLst>
      <p:ext uri="{BB962C8B-B14F-4D97-AF65-F5344CB8AC3E}">
        <p14:creationId xmlns:p14="http://schemas.microsoft.com/office/powerpoint/2010/main" val="1350221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Where do faculty lines go?</a:t>
            </a:r>
          </a:p>
        </p:txBody>
      </p:sp>
      <p:sp>
        <p:nvSpPr>
          <p:cNvPr id="3" name="Content Placeholder 2">
            <a:extLst>
              <a:ext uri="{FF2B5EF4-FFF2-40B4-BE49-F238E27FC236}">
                <a16:creationId xmlns:a16="http://schemas.microsoft.com/office/drawing/2014/main" id="{5978E7DF-351E-73C6-1F02-5FF79448EF7D}"/>
              </a:ext>
            </a:extLst>
          </p:cNvPr>
          <p:cNvSpPr>
            <a:spLocks noGrp="1"/>
          </p:cNvSpPr>
          <p:nvPr>
            <p:ph idx="1"/>
          </p:nvPr>
        </p:nvSpPr>
        <p:spPr/>
        <p:txBody>
          <a:bodyPr>
            <a:normAutofit/>
          </a:bodyPr>
          <a:lstStyle/>
          <a:p>
            <a:r>
              <a:rPr lang="en-US" sz="3600" dirty="0">
                <a:latin typeface="Orgon Slab Medium" panose="02000603000000020004" pitchFamily="50" charset="0"/>
              </a:rPr>
              <a:t>Not lines, recurring money</a:t>
            </a:r>
          </a:p>
          <a:p>
            <a:r>
              <a:rPr lang="en-US" sz="3600" dirty="0">
                <a:latin typeface="Orgon Slab Medium" panose="02000603000000020004" pitchFamily="50" charset="0"/>
              </a:rPr>
              <a:t>When a faculty member leaves, 90% to College, 10% to Provost</a:t>
            </a:r>
          </a:p>
          <a:p>
            <a:r>
              <a:rPr lang="en-US" sz="3600" dirty="0">
                <a:latin typeface="Orgon Slab Medium" panose="02000603000000020004" pitchFamily="50" charset="0"/>
              </a:rPr>
              <a:t>Change for FY 23  </a:t>
            </a:r>
          </a:p>
          <a:p>
            <a:pPr lvl="1"/>
            <a:r>
              <a:rPr lang="en-US" sz="3600" dirty="0" err="1">
                <a:latin typeface="Orgon Slab Medium" panose="02000603000000020004" pitchFamily="50" charset="0"/>
              </a:rPr>
              <a:t>aP</a:t>
            </a:r>
            <a:r>
              <a:rPr lang="en-US" sz="3600" dirty="0">
                <a:latin typeface="Orgon Slab Medium" panose="02000603000000020004" pitchFamily="50" charset="0"/>
              </a:rPr>
              <a:t>: 100% to College</a:t>
            </a:r>
          </a:p>
          <a:p>
            <a:pPr lvl="1"/>
            <a:r>
              <a:rPr lang="en-US" sz="3600" dirty="0">
                <a:latin typeface="Orgon Slab Medium" panose="02000603000000020004" pitchFamily="50" charset="0"/>
              </a:rPr>
              <a:t>AP: 90% to College, 10% to Provost</a:t>
            </a:r>
          </a:p>
          <a:p>
            <a:pPr lvl="1"/>
            <a:r>
              <a:rPr lang="en-US" sz="3600" dirty="0">
                <a:latin typeface="Orgon Slab Medium" panose="02000603000000020004" pitchFamily="50" charset="0"/>
              </a:rPr>
              <a:t>P: 80% to College, 20% to Provost</a:t>
            </a:r>
          </a:p>
        </p:txBody>
      </p:sp>
    </p:spTree>
    <p:extLst>
      <p:ext uri="{BB962C8B-B14F-4D97-AF65-F5344CB8AC3E}">
        <p14:creationId xmlns:p14="http://schemas.microsoft.com/office/powerpoint/2010/main" val="327906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Funding of Campus Capital Projects</a:t>
            </a:r>
            <a:br>
              <a:rPr lang="en-US" dirty="0">
                <a:solidFill>
                  <a:srgbClr val="00B050"/>
                </a:solidFill>
                <a:latin typeface="Orgon Slab Medium" panose="02000603000000020004" pitchFamily="50" charset="0"/>
              </a:rPr>
            </a:br>
            <a:r>
              <a:rPr lang="en-US" dirty="0">
                <a:solidFill>
                  <a:srgbClr val="00B050"/>
                </a:solidFill>
                <a:latin typeface="Orgon Slab Medium" panose="02000603000000020004" pitchFamily="50" charset="0"/>
              </a:rPr>
              <a:t>($ millions)</a:t>
            </a:r>
          </a:p>
        </p:txBody>
      </p:sp>
      <p:graphicFrame>
        <p:nvGraphicFramePr>
          <p:cNvPr id="4" name="Table 4">
            <a:extLst>
              <a:ext uri="{FF2B5EF4-FFF2-40B4-BE49-F238E27FC236}">
                <a16:creationId xmlns:a16="http://schemas.microsoft.com/office/drawing/2014/main" id="{13A86EAF-516F-EFAE-EEE5-0A470C3E08CA}"/>
              </a:ext>
            </a:extLst>
          </p:cNvPr>
          <p:cNvGraphicFramePr>
            <a:graphicFrameLocks noGrp="1"/>
          </p:cNvGraphicFramePr>
          <p:nvPr>
            <p:ph idx="1"/>
          </p:nvPr>
        </p:nvGraphicFramePr>
        <p:xfrm>
          <a:off x="538480" y="1825624"/>
          <a:ext cx="11257278" cy="42324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52151365"/>
                    </a:ext>
                  </a:extLst>
                </a:gridCol>
                <a:gridCol w="1720426">
                  <a:extLst>
                    <a:ext uri="{9D8B030D-6E8A-4147-A177-3AD203B41FA5}">
                      <a16:colId xmlns:a16="http://schemas.microsoft.com/office/drawing/2014/main" val="1923947285"/>
                    </a:ext>
                  </a:extLst>
                </a:gridCol>
                <a:gridCol w="1876213">
                  <a:extLst>
                    <a:ext uri="{9D8B030D-6E8A-4147-A177-3AD203B41FA5}">
                      <a16:colId xmlns:a16="http://schemas.microsoft.com/office/drawing/2014/main" val="1524714838"/>
                    </a:ext>
                  </a:extLst>
                </a:gridCol>
                <a:gridCol w="1876213">
                  <a:extLst>
                    <a:ext uri="{9D8B030D-6E8A-4147-A177-3AD203B41FA5}">
                      <a16:colId xmlns:a16="http://schemas.microsoft.com/office/drawing/2014/main" val="1808262283"/>
                    </a:ext>
                  </a:extLst>
                </a:gridCol>
                <a:gridCol w="1876213">
                  <a:extLst>
                    <a:ext uri="{9D8B030D-6E8A-4147-A177-3AD203B41FA5}">
                      <a16:colId xmlns:a16="http://schemas.microsoft.com/office/drawing/2014/main" val="3146332675"/>
                    </a:ext>
                  </a:extLst>
                </a:gridCol>
                <a:gridCol w="1876213">
                  <a:extLst>
                    <a:ext uri="{9D8B030D-6E8A-4147-A177-3AD203B41FA5}">
                      <a16:colId xmlns:a16="http://schemas.microsoft.com/office/drawing/2014/main" val="2210277006"/>
                    </a:ext>
                  </a:extLst>
                </a:gridCol>
              </a:tblGrid>
              <a:tr h="789790">
                <a:tc>
                  <a:txBody>
                    <a:bodyPr/>
                    <a:lstStyle/>
                    <a:p>
                      <a:pPr algn="ctr"/>
                      <a:r>
                        <a:rPr lang="en-US" sz="2400" dirty="0"/>
                        <a:t>Item</a:t>
                      </a:r>
                    </a:p>
                  </a:txBody>
                  <a:tcPr/>
                </a:tc>
                <a:tc>
                  <a:txBody>
                    <a:bodyPr/>
                    <a:lstStyle/>
                    <a:p>
                      <a:pPr algn="ctr"/>
                      <a:r>
                        <a:rPr lang="en-US" sz="2400" dirty="0"/>
                        <a:t>Total</a:t>
                      </a:r>
                    </a:p>
                  </a:txBody>
                  <a:tcPr/>
                </a:tc>
                <a:tc>
                  <a:txBody>
                    <a:bodyPr/>
                    <a:lstStyle/>
                    <a:p>
                      <a:pPr algn="ctr"/>
                      <a:r>
                        <a:rPr lang="en-US" sz="2400" dirty="0"/>
                        <a:t>Kummer Institute</a:t>
                      </a:r>
                    </a:p>
                  </a:txBody>
                  <a:tcPr/>
                </a:tc>
                <a:tc>
                  <a:txBody>
                    <a:bodyPr/>
                    <a:lstStyle/>
                    <a:p>
                      <a:pPr algn="ctr"/>
                      <a:r>
                        <a:rPr lang="en-US" sz="2400" dirty="0"/>
                        <a:t>Gifts</a:t>
                      </a:r>
                    </a:p>
                  </a:txBody>
                  <a:tcPr/>
                </a:tc>
                <a:tc>
                  <a:txBody>
                    <a:bodyPr/>
                    <a:lstStyle/>
                    <a:p>
                      <a:pPr algn="ctr"/>
                      <a:r>
                        <a:rPr lang="en-US" sz="2400" dirty="0"/>
                        <a:t>State</a:t>
                      </a:r>
                    </a:p>
                  </a:txBody>
                  <a:tcPr/>
                </a:tc>
                <a:tc>
                  <a:txBody>
                    <a:bodyPr/>
                    <a:lstStyle/>
                    <a:p>
                      <a:pPr algn="ctr"/>
                      <a:r>
                        <a:rPr lang="en-US" sz="2400" dirty="0"/>
                        <a:t>Internal</a:t>
                      </a:r>
                    </a:p>
                  </a:txBody>
                  <a:tcPr/>
                </a:tc>
                <a:extLst>
                  <a:ext uri="{0D108BD9-81ED-4DB2-BD59-A6C34878D82A}">
                    <a16:rowId xmlns:a16="http://schemas.microsoft.com/office/drawing/2014/main" val="2621674291"/>
                  </a:ext>
                </a:extLst>
              </a:tr>
              <a:tr h="701614">
                <a:tc>
                  <a:txBody>
                    <a:bodyPr/>
                    <a:lstStyle/>
                    <a:p>
                      <a:r>
                        <a:rPr lang="en-US" sz="2000" dirty="0"/>
                        <a:t>Arrival court</a:t>
                      </a:r>
                    </a:p>
                  </a:txBody>
                  <a:tcPr anchor="ctr"/>
                </a:tc>
                <a:tc>
                  <a:txBody>
                    <a:bodyPr/>
                    <a:lstStyle/>
                    <a:p>
                      <a:pPr algn="r"/>
                      <a:r>
                        <a:rPr lang="en-US" sz="2400" dirty="0"/>
                        <a:t>9.60</a:t>
                      </a:r>
                    </a:p>
                  </a:txBody>
                  <a:tcPr anchor="ctr"/>
                </a:tc>
                <a:tc>
                  <a:txBody>
                    <a:bodyPr/>
                    <a:lstStyle/>
                    <a:p>
                      <a:pPr algn="r"/>
                      <a:r>
                        <a:rPr lang="en-US" sz="2400" dirty="0"/>
                        <a:t>0.47</a:t>
                      </a:r>
                    </a:p>
                  </a:txBody>
                  <a:tcPr anchor="ctr"/>
                </a:tc>
                <a:tc>
                  <a:txBody>
                    <a:bodyPr/>
                    <a:lstStyle/>
                    <a:p>
                      <a:pPr algn="r"/>
                      <a:r>
                        <a:rPr lang="en-US" sz="2400" dirty="0"/>
                        <a:t>9.13</a:t>
                      </a:r>
                    </a:p>
                  </a:txBody>
                  <a:tcPr anchor="ctr"/>
                </a:tc>
                <a:tc>
                  <a:txBody>
                    <a:bodyPr/>
                    <a:lstStyle/>
                    <a:p>
                      <a:pPr algn="r"/>
                      <a:r>
                        <a:rPr lang="en-US" sz="2400" dirty="0"/>
                        <a:t>-</a:t>
                      </a:r>
                    </a:p>
                  </a:txBody>
                  <a:tcPr anchor="ctr"/>
                </a:tc>
                <a:tc>
                  <a:txBody>
                    <a:bodyPr/>
                    <a:lstStyle/>
                    <a:p>
                      <a:pPr algn="r"/>
                      <a:r>
                        <a:rPr lang="en-US" sz="2400" dirty="0"/>
                        <a:t>-</a:t>
                      </a:r>
                    </a:p>
                  </a:txBody>
                  <a:tcPr anchor="ctr"/>
                </a:tc>
                <a:extLst>
                  <a:ext uri="{0D108BD9-81ED-4DB2-BD59-A6C34878D82A}">
                    <a16:rowId xmlns:a16="http://schemas.microsoft.com/office/drawing/2014/main" val="3615302032"/>
                  </a:ext>
                </a:extLst>
              </a:tr>
              <a:tr h="1128272">
                <a:tc>
                  <a:txBody>
                    <a:bodyPr/>
                    <a:lstStyle/>
                    <a:p>
                      <a:r>
                        <a:rPr lang="en-US" sz="2000" dirty="0"/>
                        <a:t>Site development and relocations</a:t>
                      </a:r>
                    </a:p>
                  </a:txBody>
                  <a:tcPr anchor="ctr"/>
                </a:tc>
                <a:tc>
                  <a:txBody>
                    <a:bodyPr/>
                    <a:lstStyle/>
                    <a:p>
                      <a:pPr algn="r"/>
                      <a:r>
                        <a:rPr lang="en-US" sz="2400" dirty="0"/>
                        <a:t>4.66</a:t>
                      </a:r>
                    </a:p>
                  </a:txBody>
                  <a:tcPr anchor="ctr"/>
                </a:tc>
                <a:tc>
                  <a:txBody>
                    <a:bodyPr/>
                    <a:lstStyle/>
                    <a:p>
                      <a:pPr algn="r"/>
                      <a:r>
                        <a:rPr lang="en-US" sz="2400" dirty="0"/>
                        <a:t>-</a:t>
                      </a:r>
                    </a:p>
                  </a:txBody>
                  <a:tcPr anchor="ctr"/>
                </a:tc>
                <a:tc>
                  <a:txBody>
                    <a:bodyPr/>
                    <a:lstStyle/>
                    <a:p>
                      <a:pPr algn="r"/>
                      <a:r>
                        <a:rPr lang="en-US" sz="2400" dirty="0"/>
                        <a:t>4.37</a:t>
                      </a:r>
                    </a:p>
                  </a:txBody>
                  <a:tcPr anchor="ctr"/>
                </a:tc>
                <a:tc>
                  <a:txBody>
                    <a:bodyPr/>
                    <a:lstStyle/>
                    <a:p>
                      <a:pPr algn="r"/>
                      <a:r>
                        <a:rPr lang="en-US" sz="2400" dirty="0"/>
                        <a:t>-</a:t>
                      </a:r>
                    </a:p>
                  </a:txBody>
                  <a:tcPr anchor="ctr"/>
                </a:tc>
                <a:tc>
                  <a:txBody>
                    <a:bodyPr/>
                    <a:lstStyle/>
                    <a:p>
                      <a:pPr algn="r"/>
                      <a:r>
                        <a:rPr lang="en-US" sz="2400" dirty="0"/>
                        <a:t>0.29</a:t>
                      </a:r>
                    </a:p>
                  </a:txBody>
                  <a:tcPr anchor="ctr"/>
                </a:tc>
                <a:extLst>
                  <a:ext uri="{0D108BD9-81ED-4DB2-BD59-A6C34878D82A}">
                    <a16:rowId xmlns:a16="http://schemas.microsoft.com/office/drawing/2014/main" val="660833620"/>
                  </a:ext>
                </a:extLst>
              </a:tr>
              <a:tr h="789790">
                <a:tc>
                  <a:txBody>
                    <a:bodyPr/>
                    <a:lstStyle/>
                    <a:p>
                      <a:r>
                        <a:rPr lang="en-US" sz="2000" dirty="0"/>
                        <a:t>Power plant demo</a:t>
                      </a:r>
                    </a:p>
                  </a:txBody>
                  <a:tcPr anchor="ctr"/>
                </a:tc>
                <a:tc>
                  <a:txBody>
                    <a:bodyPr/>
                    <a:lstStyle/>
                    <a:p>
                      <a:pPr algn="r"/>
                      <a:r>
                        <a:rPr lang="en-US" sz="2400" dirty="0"/>
                        <a:t>3.77</a:t>
                      </a:r>
                    </a:p>
                  </a:txBody>
                  <a:tcPr anchor="ctr"/>
                </a:tc>
                <a:tc>
                  <a:txBody>
                    <a:bodyPr/>
                    <a:lstStyle/>
                    <a:p>
                      <a:pPr algn="r"/>
                      <a:r>
                        <a:rPr lang="en-US" sz="2400" dirty="0"/>
                        <a:t>-</a:t>
                      </a:r>
                    </a:p>
                  </a:txBody>
                  <a:tcPr anchor="ctr"/>
                </a:tc>
                <a:tc>
                  <a:txBody>
                    <a:bodyPr/>
                    <a:lstStyle/>
                    <a:p>
                      <a:pPr algn="r"/>
                      <a:r>
                        <a:rPr lang="en-US" sz="2400" dirty="0"/>
                        <a:t>-</a:t>
                      </a:r>
                    </a:p>
                  </a:txBody>
                  <a:tcPr anchor="ctr"/>
                </a:tc>
                <a:tc>
                  <a:txBody>
                    <a:bodyPr/>
                    <a:lstStyle/>
                    <a:p>
                      <a:pPr algn="r"/>
                      <a:r>
                        <a:rPr lang="en-US" sz="2400" dirty="0"/>
                        <a:t>3.77</a:t>
                      </a:r>
                    </a:p>
                  </a:txBody>
                  <a:tcPr anchor="ctr"/>
                </a:tc>
                <a:tc>
                  <a:txBody>
                    <a:bodyPr/>
                    <a:lstStyle/>
                    <a:p>
                      <a:pPr algn="r"/>
                      <a:r>
                        <a:rPr lang="en-US" sz="2400" dirty="0"/>
                        <a:t>-</a:t>
                      </a:r>
                    </a:p>
                  </a:txBody>
                  <a:tcPr anchor="ctr"/>
                </a:tc>
                <a:extLst>
                  <a:ext uri="{0D108BD9-81ED-4DB2-BD59-A6C34878D82A}">
                    <a16:rowId xmlns:a16="http://schemas.microsoft.com/office/drawing/2014/main" val="2319798960"/>
                  </a:ext>
                </a:extLst>
              </a:tr>
              <a:tr h="789790">
                <a:tc>
                  <a:txBody>
                    <a:bodyPr/>
                    <a:lstStyle/>
                    <a:p>
                      <a:r>
                        <a:rPr lang="en-US" sz="2000" dirty="0"/>
                        <a:t>Underground Parking Garage</a:t>
                      </a:r>
                    </a:p>
                  </a:txBody>
                  <a:tcPr anchor="ctr"/>
                </a:tc>
                <a:tc>
                  <a:txBody>
                    <a:bodyPr/>
                    <a:lstStyle/>
                    <a:p>
                      <a:pPr algn="r"/>
                      <a:r>
                        <a:rPr lang="en-US" sz="2400" dirty="0"/>
                        <a:t>10.23</a:t>
                      </a:r>
                    </a:p>
                  </a:txBody>
                  <a:tcPr anchor="ctr"/>
                </a:tc>
                <a:tc>
                  <a:txBody>
                    <a:bodyPr/>
                    <a:lstStyle/>
                    <a:p>
                      <a:pPr algn="r"/>
                      <a:r>
                        <a:rPr lang="en-US" sz="2400" dirty="0"/>
                        <a:t>9.23</a:t>
                      </a:r>
                    </a:p>
                  </a:txBody>
                  <a:tcPr anchor="ctr"/>
                </a:tc>
                <a:tc>
                  <a:txBody>
                    <a:bodyPr/>
                    <a:lstStyle/>
                    <a:p>
                      <a:pPr algn="r"/>
                      <a:r>
                        <a:rPr lang="en-US" sz="2400" dirty="0"/>
                        <a:t>1.00</a:t>
                      </a:r>
                    </a:p>
                  </a:txBody>
                  <a:tcPr anchor="ctr"/>
                </a:tc>
                <a:tc>
                  <a:txBody>
                    <a:bodyPr/>
                    <a:lstStyle/>
                    <a:p>
                      <a:pPr algn="r"/>
                      <a:r>
                        <a:rPr lang="en-US" sz="2400" dirty="0"/>
                        <a:t>-</a:t>
                      </a:r>
                    </a:p>
                  </a:txBody>
                  <a:tcPr anchor="ctr"/>
                </a:tc>
                <a:tc>
                  <a:txBody>
                    <a:bodyPr/>
                    <a:lstStyle/>
                    <a:p>
                      <a:pPr algn="r"/>
                      <a:r>
                        <a:rPr lang="en-US" sz="2400" dirty="0"/>
                        <a:t>-</a:t>
                      </a:r>
                    </a:p>
                  </a:txBody>
                  <a:tcPr anchor="ctr"/>
                </a:tc>
                <a:extLst>
                  <a:ext uri="{0D108BD9-81ED-4DB2-BD59-A6C34878D82A}">
                    <a16:rowId xmlns:a16="http://schemas.microsoft.com/office/drawing/2014/main" val="673554726"/>
                  </a:ext>
                </a:extLst>
              </a:tr>
            </a:tbl>
          </a:graphicData>
        </a:graphic>
      </p:graphicFrame>
      <p:sp>
        <p:nvSpPr>
          <p:cNvPr id="5" name="TextBox 4">
            <a:extLst>
              <a:ext uri="{FF2B5EF4-FFF2-40B4-BE49-F238E27FC236}">
                <a16:creationId xmlns:a16="http://schemas.microsoft.com/office/drawing/2014/main" id="{08FEA67C-5ACA-64A7-9614-7418526C2831}"/>
              </a:ext>
            </a:extLst>
          </p:cNvPr>
          <p:cNvSpPr txBox="1"/>
          <p:nvPr/>
        </p:nvSpPr>
        <p:spPr>
          <a:xfrm>
            <a:off x="152400" y="6262042"/>
            <a:ext cx="6197600" cy="461665"/>
          </a:xfrm>
          <a:prstGeom prst="rect">
            <a:avLst/>
          </a:prstGeom>
          <a:noFill/>
        </p:spPr>
        <p:txBody>
          <a:bodyPr wrap="square">
            <a:spAutoFit/>
          </a:bodyPr>
          <a:lstStyle/>
          <a:p>
            <a:r>
              <a:rPr lang="en-US" sz="2400" dirty="0"/>
              <a:t>Arrival district total:	$28,261,214</a:t>
            </a:r>
          </a:p>
        </p:txBody>
      </p:sp>
    </p:spTree>
    <p:extLst>
      <p:ext uri="{BB962C8B-B14F-4D97-AF65-F5344CB8AC3E}">
        <p14:creationId xmlns:p14="http://schemas.microsoft.com/office/powerpoint/2010/main" val="3782044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Funding of Campus Capital Projects</a:t>
            </a:r>
            <a:br>
              <a:rPr lang="en-US" dirty="0">
                <a:solidFill>
                  <a:srgbClr val="00B050"/>
                </a:solidFill>
                <a:latin typeface="Orgon Slab Medium" panose="02000603000000020004" pitchFamily="50" charset="0"/>
              </a:rPr>
            </a:br>
            <a:r>
              <a:rPr lang="en-US" dirty="0">
                <a:solidFill>
                  <a:srgbClr val="00B050"/>
                </a:solidFill>
                <a:latin typeface="Orgon Slab Medium" panose="02000603000000020004" pitchFamily="50" charset="0"/>
              </a:rPr>
              <a:t>($ millions)</a:t>
            </a:r>
          </a:p>
        </p:txBody>
      </p:sp>
      <p:graphicFrame>
        <p:nvGraphicFramePr>
          <p:cNvPr id="4" name="Table 4">
            <a:extLst>
              <a:ext uri="{FF2B5EF4-FFF2-40B4-BE49-F238E27FC236}">
                <a16:creationId xmlns:a16="http://schemas.microsoft.com/office/drawing/2014/main" id="{13A86EAF-516F-EFAE-EEE5-0A470C3E08CA}"/>
              </a:ext>
            </a:extLst>
          </p:cNvPr>
          <p:cNvGraphicFramePr>
            <a:graphicFrameLocks noGrp="1"/>
          </p:cNvGraphicFramePr>
          <p:nvPr>
            <p:ph idx="1"/>
          </p:nvPr>
        </p:nvGraphicFramePr>
        <p:xfrm>
          <a:off x="538480" y="1825624"/>
          <a:ext cx="11257278" cy="453665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52151365"/>
                    </a:ext>
                  </a:extLst>
                </a:gridCol>
                <a:gridCol w="1720426">
                  <a:extLst>
                    <a:ext uri="{9D8B030D-6E8A-4147-A177-3AD203B41FA5}">
                      <a16:colId xmlns:a16="http://schemas.microsoft.com/office/drawing/2014/main" val="1923947285"/>
                    </a:ext>
                  </a:extLst>
                </a:gridCol>
                <a:gridCol w="1876213">
                  <a:extLst>
                    <a:ext uri="{9D8B030D-6E8A-4147-A177-3AD203B41FA5}">
                      <a16:colId xmlns:a16="http://schemas.microsoft.com/office/drawing/2014/main" val="1524714838"/>
                    </a:ext>
                  </a:extLst>
                </a:gridCol>
                <a:gridCol w="1876213">
                  <a:extLst>
                    <a:ext uri="{9D8B030D-6E8A-4147-A177-3AD203B41FA5}">
                      <a16:colId xmlns:a16="http://schemas.microsoft.com/office/drawing/2014/main" val="1808262283"/>
                    </a:ext>
                  </a:extLst>
                </a:gridCol>
                <a:gridCol w="1876213">
                  <a:extLst>
                    <a:ext uri="{9D8B030D-6E8A-4147-A177-3AD203B41FA5}">
                      <a16:colId xmlns:a16="http://schemas.microsoft.com/office/drawing/2014/main" val="3146332675"/>
                    </a:ext>
                  </a:extLst>
                </a:gridCol>
                <a:gridCol w="1876213">
                  <a:extLst>
                    <a:ext uri="{9D8B030D-6E8A-4147-A177-3AD203B41FA5}">
                      <a16:colId xmlns:a16="http://schemas.microsoft.com/office/drawing/2014/main" val="2210277006"/>
                    </a:ext>
                  </a:extLst>
                </a:gridCol>
              </a:tblGrid>
              <a:tr h="789790">
                <a:tc>
                  <a:txBody>
                    <a:bodyPr/>
                    <a:lstStyle/>
                    <a:p>
                      <a:pPr algn="ctr"/>
                      <a:r>
                        <a:rPr lang="en-US" sz="2400" dirty="0"/>
                        <a:t>Item</a:t>
                      </a:r>
                    </a:p>
                  </a:txBody>
                  <a:tcPr/>
                </a:tc>
                <a:tc>
                  <a:txBody>
                    <a:bodyPr/>
                    <a:lstStyle/>
                    <a:p>
                      <a:pPr algn="ctr"/>
                      <a:r>
                        <a:rPr lang="en-US" sz="2400" dirty="0"/>
                        <a:t>Total</a:t>
                      </a:r>
                    </a:p>
                  </a:txBody>
                  <a:tcPr/>
                </a:tc>
                <a:tc>
                  <a:txBody>
                    <a:bodyPr/>
                    <a:lstStyle/>
                    <a:p>
                      <a:pPr algn="ctr"/>
                      <a:r>
                        <a:rPr lang="en-US" sz="2400" dirty="0"/>
                        <a:t>Kummer Institute</a:t>
                      </a:r>
                    </a:p>
                  </a:txBody>
                  <a:tcPr/>
                </a:tc>
                <a:tc>
                  <a:txBody>
                    <a:bodyPr/>
                    <a:lstStyle/>
                    <a:p>
                      <a:pPr algn="ctr"/>
                      <a:r>
                        <a:rPr lang="en-US" sz="2400" dirty="0"/>
                        <a:t>Gifts</a:t>
                      </a:r>
                    </a:p>
                  </a:txBody>
                  <a:tcPr/>
                </a:tc>
                <a:tc>
                  <a:txBody>
                    <a:bodyPr/>
                    <a:lstStyle/>
                    <a:p>
                      <a:pPr algn="ctr"/>
                      <a:r>
                        <a:rPr lang="en-US" sz="2400" dirty="0"/>
                        <a:t>State</a:t>
                      </a:r>
                    </a:p>
                  </a:txBody>
                  <a:tcPr/>
                </a:tc>
                <a:tc>
                  <a:txBody>
                    <a:bodyPr/>
                    <a:lstStyle/>
                    <a:p>
                      <a:pPr algn="ctr"/>
                      <a:r>
                        <a:rPr lang="en-US" sz="2400" dirty="0"/>
                        <a:t>Internal</a:t>
                      </a:r>
                    </a:p>
                  </a:txBody>
                  <a:tcPr/>
                </a:tc>
                <a:extLst>
                  <a:ext uri="{0D108BD9-81ED-4DB2-BD59-A6C34878D82A}">
                    <a16:rowId xmlns:a16="http://schemas.microsoft.com/office/drawing/2014/main" val="2621674291"/>
                  </a:ext>
                </a:extLst>
              </a:tr>
              <a:tr h="701614">
                <a:tc>
                  <a:txBody>
                    <a:bodyPr/>
                    <a:lstStyle/>
                    <a:p>
                      <a:r>
                        <a:rPr lang="en-US" sz="2000" dirty="0"/>
                        <a:t>Hwy 63 pedestrian underpass</a:t>
                      </a:r>
                    </a:p>
                  </a:txBody>
                  <a:tcPr anchor="ctr"/>
                </a:tc>
                <a:tc>
                  <a:txBody>
                    <a:bodyPr/>
                    <a:lstStyle/>
                    <a:p>
                      <a:pPr algn="r"/>
                      <a:r>
                        <a:rPr lang="en-US" sz="2000" dirty="0"/>
                        <a:t>4.10</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4.10</a:t>
                      </a:r>
                    </a:p>
                  </a:txBody>
                  <a:tcPr anchor="ctr"/>
                </a:tc>
                <a:extLst>
                  <a:ext uri="{0D108BD9-81ED-4DB2-BD59-A6C34878D82A}">
                    <a16:rowId xmlns:a16="http://schemas.microsoft.com/office/drawing/2014/main" val="3615302032"/>
                  </a:ext>
                </a:extLst>
              </a:tr>
              <a:tr h="1128272">
                <a:tc>
                  <a:txBody>
                    <a:bodyPr/>
                    <a:lstStyle/>
                    <a:p>
                      <a:r>
                        <a:rPr lang="en-US" sz="2000" dirty="0"/>
                        <a:t>Innovation Lab</a:t>
                      </a:r>
                    </a:p>
                  </a:txBody>
                  <a:tcPr anchor="ctr"/>
                </a:tc>
                <a:tc>
                  <a:txBody>
                    <a:bodyPr/>
                    <a:lstStyle/>
                    <a:p>
                      <a:pPr algn="r"/>
                      <a:r>
                        <a:rPr lang="en-US" sz="2000" dirty="0"/>
                        <a:t>37.72</a:t>
                      </a:r>
                    </a:p>
                  </a:txBody>
                  <a:tcPr anchor="ctr"/>
                </a:tc>
                <a:tc>
                  <a:txBody>
                    <a:bodyPr/>
                    <a:lstStyle/>
                    <a:p>
                      <a:pPr algn="r"/>
                      <a:r>
                        <a:rPr lang="en-US" sz="2000" dirty="0"/>
                        <a:t>20.66</a:t>
                      </a:r>
                    </a:p>
                  </a:txBody>
                  <a:tcPr anchor="ctr"/>
                </a:tc>
                <a:tc>
                  <a:txBody>
                    <a:bodyPr/>
                    <a:lstStyle/>
                    <a:p>
                      <a:pPr algn="r"/>
                      <a:r>
                        <a:rPr lang="en-US" sz="2000" dirty="0"/>
                        <a:t>7.50</a:t>
                      </a:r>
                    </a:p>
                  </a:txBody>
                  <a:tcPr anchor="ctr"/>
                </a:tc>
                <a:tc>
                  <a:txBody>
                    <a:bodyPr/>
                    <a:lstStyle/>
                    <a:p>
                      <a:pPr algn="r"/>
                      <a:r>
                        <a:rPr lang="en-US" sz="2000" dirty="0"/>
                        <a:t>-</a:t>
                      </a:r>
                    </a:p>
                  </a:txBody>
                  <a:tcPr anchor="ctr"/>
                </a:tc>
                <a:tc>
                  <a:txBody>
                    <a:bodyPr/>
                    <a:lstStyle/>
                    <a:p>
                      <a:pPr algn="r"/>
                      <a:r>
                        <a:rPr lang="en-US" sz="2000" dirty="0"/>
                        <a:t>6.51</a:t>
                      </a:r>
                    </a:p>
                  </a:txBody>
                  <a:tcPr anchor="ctr"/>
                </a:tc>
                <a:extLst>
                  <a:ext uri="{0D108BD9-81ED-4DB2-BD59-A6C34878D82A}">
                    <a16:rowId xmlns:a16="http://schemas.microsoft.com/office/drawing/2014/main" val="660833620"/>
                  </a:ext>
                </a:extLst>
              </a:tr>
              <a:tr h="789790">
                <a:tc>
                  <a:txBody>
                    <a:bodyPr/>
                    <a:lstStyle/>
                    <a:p>
                      <a:r>
                        <a:rPr lang="en-US" sz="2000" dirty="0" err="1"/>
                        <a:t>Protonplex</a:t>
                      </a:r>
                      <a:endParaRPr lang="en-US" sz="2000" dirty="0"/>
                    </a:p>
                  </a:txBody>
                  <a:tcPr anchor="ctr"/>
                </a:tc>
                <a:tc>
                  <a:txBody>
                    <a:bodyPr/>
                    <a:lstStyle/>
                    <a:p>
                      <a:pPr algn="r"/>
                      <a:r>
                        <a:rPr lang="en-US" sz="2000" dirty="0"/>
                        <a:t>96.25</a:t>
                      </a:r>
                    </a:p>
                  </a:txBody>
                  <a:tcPr anchor="ctr"/>
                </a:tc>
                <a:tc>
                  <a:txBody>
                    <a:bodyPr/>
                    <a:lstStyle/>
                    <a:p>
                      <a:pPr algn="r"/>
                      <a:r>
                        <a:rPr lang="en-US" sz="2000" dirty="0"/>
                        <a:t>50.00</a:t>
                      </a:r>
                    </a:p>
                  </a:txBody>
                  <a:tcPr anchor="ctr"/>
                </a:tc>
                <a:tc>
                  <a:txBody>
                    <a:bodyPr/>
                    <a:lstStyle/>
                    <a:p>
                      <a:pPr algn="r"/>
                      <a:r>
                        <a:rPr lang="en-US" sz="2000" dirty="0"/>
                        <a:t>-</a:t>
                      </a:r>
                    </a:p>
                  </a:txBody>
                  <a:tcPr anchor="ctr"/>
                </a:tc>
                <a:tc>
                  <a:txBody>
                    <a:bodyPr/>
                    <a:lstStyle/>
                    <a:p>
                      <a:pPr algn="r"/>
                      <a:r>
                        <a:rPr lang="en-US" sz="2000" dirty="0"/>
                        <a:t>46.25</a:t>
                      </a:r>
                    </a:p>
                  </a:txBody>
                  <a:tcPr anchor="ctr"/>
                </a:tc>
                <a:tc>
                  <a:txBody>
                    <a:bodyPr/>
                    <a:lstStyle/>
                    <a:p>
                      <a:pPr algn="r"/>
                      <a:r>
                        <a:rPr lang="en-US" sz="2000" dirty="0"/>
                        <a:t>-</a:t>
                      </a:r>
                    </a:p>
                  </a:txBody>
                  <a:tcPr anchor="ctr"/>
                </a:tc>
                <a:extLst>
                  <a:ext uri="{0D108BD9-81ED-4DB2-BD59-A6C34878D82A}">
                    <a16:rowId xmlns:a16="http://schemas.microsoft.com/office/drawing/2014/main" val="2319798960"/>
                  </a:ext>
                </a:extLst>
              </a:tr>
              <a:tr h="789790">
                <a:tc>
                  <a:txBody>
                    <a:bodyPr/>
                    <a:lstStyle/>
                    <a:p>
                      <a:r>
                        <a:rPr lang="en-US" sz="2000" dirty="0"/>
                        <a:t>Rolla Building</a:t>
                      </a:r>
                    </a:p>
                  </a:txBody>
                  <a:tcPr anchor="ctr"/>
                </a:tc>
                <a:tc>
                  <a:txBody>
                    <a:bodyPr/>
                    <a:lstStyle/>
                    <a:p>
                      <a:pPr algn="r"/>
                      <a:r>
                        <a:rPr lang="en-US" sz="2000" dirty="0"/>
                        <a:t>1.95</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1.95</a:t>
                      </a:r>
                    </a:p>
                  </a:txBody>
                  <a:tcPr anchor="ctr"/>
                </a:tc>
                <a:extLst>
                  <a:ext uri="{0D108BD9-81ED-4DB2-BD59-A6C34878D82A}">
                    <a16:rowId xmlns:a16="http://schemas.microsoft.com/office/drawing/2014/main" val="673554726"/>
                  </a:ext>
                </a:extLst>
              </a:tr>
            </a:tbl>
          </a:graphicData>
        </a:graphic>
      </p:graphicFrame>
    </p:spTree>
    <p:extLst>
      <p:ext uri="{BB962C8B-B14F-4D97-AF65-F5344CB8AC3E}">
        <p14:creationId xmlns:p14="http://schemas.microsoft.com/office/powerpoint/2010/main" val="2851916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Funding of Campus Capital Projects</a:t>
            </a:r>
            <a:br>
              <a:rPr lang="en-US" dirty="0">
                <a:solidFill>
                  <a:srgbClr val="00B050"/>
                </a:solidFill>
                <a:latin typeface="Orgon Slab Medium" panose="02000603000000020004" pitchFamily="50" charset="0"/>
              </a:rPr>
            </a:br>
            <a:r>
              <a:rPr lang="en-US" dirty="0">
                <a:solidFill>
                  <a:srgbClr val="00B050"/>
                </a:solidFill>
                <a:latin typeface="Orgon Slab Medium" panose="02000603000000020004" pitchFamily="50" charset="0"/>
              </a:rPr>
              <a:t>($ millions)</a:t>
            </a:r>
          </a:p>
        </p:txBody>
      </p:sp>
      <p:graphicFrame>
        <p:nvGraphicFramePr>
          <p:cNvPr id="4" name="Table 4">
            <a:extLst>
              <a:ext uri="{FF2B5EF4-FFF2-40B4-BE49-F238E27FC236}">
                <a16:creationId xmlns:a16="http://schemas.microsoft.com/office/drawing/2014/main" id="{13A86EAF-516F-EFAE-EEE5-0A470C3E08CA}"/>
              </a:ext>
            </a:extLst>
          </p:cNvPr>
          <p:cNvGraphicFramePr>
            <a:graphicFrameLocks noGrp="1"/>
          </p:cNvGraphicFramePr>
          <p:nvPr>
            <p:ph idx="1"/>
          </p:nvPr>
        </p:nvGraphicFramePr>
        <p:xfrm>
          <a:off x="538480" y="1825624"/>
          <a:ext cx="11257278" cy="34426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52151365"/>
                    </a:ext>
                  </a:extLst>
                </a:gridCol>
                <a:gridCol w="1720426">
                  <a:extLst>
                    <a:ext uri="{9D8B030D-6E8A-4147-A177-3AD203B41FA5}">
                      <a16:colId xmlns:a16="http://schemas.microsoft.com/office/drawing/2014/main" val="1923947285"/>
                    </a:ext>
                  </a:extLst>
                </a:gridCol>
                <a:gridCol w="1876213">
                  <a:extLst>
                    <a:ext uri="{9D8B030D-6E8A-4147-A177-3AD203B41FA5}">
                      <a16:colId xmlns:a16="http://schemas.microsoft.com/office/drawing/2014/main" val="1524714838"/>
                    </a:ext>
                  </a:extLst>
                </a:gridCol>
                <a:gridCol w="1876213">
                  <a:extLst>
                    <a:ext uri="{9D8B030D-6E8A-4147-A177-3AD203B41FA5}">
                      <a16:colId xmlns:a16="http://schemas.microsoft.com/office/drawing/2014/main" val="1808262283"/>
                    </a:ext>
                  </a:extLst>
                </a:gridCol>
                <a:gridCol w="1876213">
                  <a:extLst>
                    <a:ext uri="{9D8B030D-6E8A-4147-A177-3AD203B41FA5}">
                      <a16:colId xmlns:a16="http://schemas.microsoft.com/office/drawing/2014/main" val="3146332675"/>
                    </a:ext>
                  </a:extLst>
                </a:gridCol>
                <a:gridCol w="1876213">
                  <a:extLst>
                    <a:ext uri="{9D8B030D-6E8A-4147-A177-3AD203B41FA5}">
                      <a16:colId xmlns:a16="http://schemas.microsoft.com/office/drawing/2014/main" val="2210277006"/>
                    </a:ext>
                  </a:extLst>
                </a:gridCol>
              </a:tblGrid>
              <a:tr h="789790">
                <a:tc>
                  <a:txBody>
                    <a:bodyPr/>
                    <a:lstStyle/>
                    <a:p>
                      <a:pPr algn="ctr"/>
                      <a:r>
                        <a:rPr lang="en-US" sz="2400" dirty="0"/>
                        <a:t>Item</a:t>
                      </a:r>
                    </a:p>
                  </a:txBody>
                  <a:tcPr/>
                </a:tc>
                <a:tc>
                  <a:txBody>
                    <a:bodyPr/>
                    <a:lstStyle/>
                    <a:p>
                      <a:pPr algn="ctr"/>
                      <a:r>
                        <a:rPr lang="en-US" sz="2400" dirty="0"/>
                        <a:t>Total</a:t>
                      </a:r>
                    </a:p>
                  </a:txBody>
                  <a:tcPr/>
                </a:tc>
                <a:tc>
                  <a:txBody>
                    <a:bodyPr/>
                    <a:lstStyle/>
                    <a:p>
                      <a:pPr algn="ctr"/>
                      <a:r>
                        <a:rPr lang="en-US" sz="2400" dirty="0"/>
                        <a:t>Kummer Institute</a:t>
                      </a:r>
                    </a:p>
                  </a:txBody>
                  <a:tcPr/>
                </a:tc>
                <a:tc>
                  <a:txBody>
                    <a:bodyPr/>
                    <a:lstStyle/>
                    <a:p>
                      <a:pPr algn="ctr"/>
                      <a:r>
                        <a:rPr lang="en-US" sz="2400" dirty="0"/>
                        <a:t>Gifts</a:t>
                      </a:r>
                    </a:p>
                  </a:txBody>
                  <a:tcPr/>
                </a:tc>
                <a:tc>
                  <a:txBody>
                    <a:bodyPr/>
                    <a:lstStyle/>
                    <a:p>
                      <a:pPr algn="ctr"/>
                      <a:r>
                        <a:rPr lang="en-US" sz="2400" dirty="0"/>
                        <a:t>State</a:t>
                      </a:r>
                    </a:p>
                  </a:txBody>
                  <a:tcPr/>
                </a:tc>
                <a:tc>
                  <a:txBody>
                    <a:bodyPr/>
                    <a:lstStyle/>
                    <a:p>
                      <a:pPr algn="ctr"/>
                      <a:r>
                        <a:rPr lang="en-US" sz="2400" dirty="0"/>
                        <a:t>Internal</a:t>
                      </a:r>
                    </a:p>
                  </a:txBody>
                  <a:tcPr/>
                </a:tc>
                <a:extLst>
                  <a:ext uri="{0D108BD9-81ED-4DB2-BD59-A6C34878D82A}">
                    <a16:rowId xmlns:a16="http://schemas.microsoft.com/office/drawing/2014/main" val="2621674291"/>
                  </a:ext>
                </a:extLst>
              </a:tr>
              <a:tr h="701614">
                <a:tc>
                  <a:txBody>
                    <a:bodyPr/>
                    <a:lstStyle/>
                    <a:p>
                      <a:r>
                        <a:rPr lang="en-US" sz="2000" dirty="0"/>
                        <a:t>Substation Relocation</a:t>
                      </a:r>
                    </a:p>
                  </a:txBody>
                  <a:tcPr anchor="ctr"/>
                </a:tc>
                <a:tc>
                  <a:txBody>
                    <a:bodyPr/>
                    <a:lstStyle/>
                    <a:p>
                      <a:pPr algn="r"/>
                      <a:r>
                        <a:rPr lang="en-US" sz="2000" dirty="0"/>
                        <a:t>11.15</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0.91</a:t>
                      </a:r>
                    </a:p>
                  </a:txBody>
                  <a:tcPr anchor="ctr"/>
                </a:tc>
                <a:tc>
                  <a:txBody>
                    <a:bodyPr/>
                    <a:lstStyle/>
                    <a:p>
                      <a:pPr algn="r"/>
                      <a:r>
                        <a:rPr lang="en-US" sz="2000" dirty="0"/>
                        <a:t>10.24</a:t>
                      </a:r>
                    </a:p>
                  </a:txBody>
                  <a:tcPr anchor="ctr"/>
                </a:tc>
                <a:extLst>
                  <a:ext uri="{0D108BD9-81ED-4DB2-BD59-A6C34878D82A}">
                    <a16:rowId xmlns:a16="http://schemas.microsoft.com/office/drawing/2014/main" val="3615302032"/>
                  </a:ext>
                </a:extLst>
              </a:tr>
              <a:tr h="1128272">
                <a:tc>
                  <a:txBody>
                    <a:bodyPr/>
                    <a:lstStyle/>
                    <a:p>
                      <a:r>
                        <a:rPr lang="en-US" sz="2000" dirty="0"/>
                        <a:t>University Drive/ Roundabout</a:t>
                      </a:r>
                    </a:p>
                  </a:txBody>
                  <a:tcPr anchor="ctr"/>
                </a:tc>
                <a:tc>
                  <a:txBody>
                    <a:bodyPr/>
                    <a:lstStyle/>
                    <a:p>
                      <a:pPr algn="r"/>
                      <a:r>
                        <a:rPr lang="en-US" sz="2000" dirty="0"/>
                        <a:t>4.28</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4.28</a:t>
                      </a:r>
                    </a:p>
                  </a:txBody>
                  <a:tcPr anchor="ctr"/>
                </a:tc>
                <a:extLst>
                  <a:ext uri="{0D108BD9-81ED-4DB2-BD59-A6C34878D82A}">
                    <a16:rowId xmlns:a16="http://schemas.microsoft.com/office/drawing/2014/main" val="660833620"/>
                  </a:ext>
                </a:extLst>
              </a:tr>
              <a:tr h="789790">
                <a:tc>
                  <a:txBody>
                    <a:bodyPr/>
                    <a:lstStyle/>
                    <a:p>
                      <a:r>
                        <a:rPr lang="en-US" sz="2000" dirty="0"/>
                        <a:t>Welcome Center</a:t>
                      </a:r>
                    </a:p>
                  </a:txBody>
                  <a:tcPr anchor="ctr"/>
                </a:tc>
                <a:tc>
                  <a:txBody>
                    <a:bodyPr/>
                    <a:lstStyle/>
                    <a:p>
                      <a:pPr algn="r"/>
                      <a:r>
                        <a:rPr lang="en-US" sz="2000" dirty="0"/>
                        <a:t>25.75</a:t>
                      </a:r>
                    </a:p>
                  </a:txBody>
                  <a:tcPr anchor="ctr"/>
                </a:tc>
                <a:tc>
                  <a:txBody>
                    <a:bodyPr/>
                    <a:lstStyle/>
                    <a:p>
                      <a:pPr algn="r"/>
                      <a:r>
                        <a:rPr lang="en-US" sz="2000" dirty="0"/>
                        <a:t>12.88</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12.88</a:t>
                      </a:r>
                    </a:p>
                  </a:txBody>
                  <a:tcPr anchor="ctr"/>
                </a:tc>
                <a:extLst>
                  <a:ext uri="{0D108BD9-81ED-4DB2-BD59-A6C34878D82A}">
                    <a16:rowId xmlns:a16="http://schemas.microsoft.com/office/drawing/2014/main" val="2319798960"/>
                  </a:ext>
                </a:extLst>
              </a:tr>
            </a:tbl>
          </a:graphicData>
        </a:graphic>
      </p:graphicFrame>
      <p:sp>
        <p:nvSpPr>
          <p:cNvPr id="6" name="TextBox 5">
            <a:extLst>
              <a:ext uri="{FF2B5EF4-FFF2-40B4-BE49-F238E27FC236}">
                <a16:creationId xmlns:a16="http://schemas.microsoft.com/office/drawing/2014/main" id="{4AC3CC8C-96F4-0CCF-1B3E-D3880B7C292E}"/>
              </a:ext>
            </a:extLst>
          </p:cNvPr>
          <p:cNvSpPr txBox="1"/>
          <p:nvPr/>
        </p:nvSpPr>
        <p:spPr>
          <a:xfrm>
            <a:off x="233681" y="5815002"/>
            <a:ext cx="11643358" cy="461665"/>
          </a:xfrm>
          <a:prstGeom prst="rect">
            <a:avLst/>
          </a:prstGeom>
          <a:noFill/>
        </p:spPr>
        <p:txBody>
          <a:bodyPr wrap="square">
            <a:spAutoFit/>
          </a:bodyPr>
          <a:lstStyle/>
          <a:p>
            <a:pPr>
              <a:tabLst>
                <a:tab pos="3941763" algn="r"/>
                <a:tab pos="5832475" algn="r"/>
                <a:tab pos="7712075" algn="r"/>
                <a:tab pos="9601200" algn="r"/>
                <a:tab pos="11430000" algn="r"/>
              </a:tabLst>
            </a:pPr>
            <a:r>
              <a:rPr lang="en-US" sz="2400" b="1" dirty="0">
                <a:solidFill>
                  <a:srgbClr val="FF0000"/>
                </a:solidFill>
              </a:rPr>
              <a:t>Grand total:	$265,285,829	98,352,155	22,000,000	50,933,584	41,733,322</a:t>
            </a:r>
          </a:p>
        </p:txBody>
      </p:sp>
    </p:spTree>
    <p:extLst>
      <p:ext uri="{BB962C8B-B14F-4D97-AF65-F5344CB8AC3E}">
        <p14:creationId xmlns:p14="http://schemas.microsoft.com/office/powerpoint/2010/main" val="2250431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Funding of Campus Capital Projects</a:t>
            </a:r>
            <a:br>
              <a:rPr lang="en-US" dirty="0">
                <a:solidFill>
                  <a:srgbClr val="00B050"/>
                </a:solidFill>
                <a:latin typeface="Orgon Slab Medium" panose="02000603000000020004" pitchFamily="50" charset="0"/>
              </a:rPr>
            </a:br>
            <a:r>
              <a:rPr lang="en-US" dirty="0">
                <a:solidFill>
                  <a:srgbClr val="00B050"/>
                </a:solidFill>
                <a:latin typeface="Orgon Slab Medium" panose="02000603000000020004" pitchFamily="50" charset="0"/>
              </a:rPr>
              <a:t>($ millions)</a:t>
            </a:r>
          </a:p>
        </p:txBody>
      </p:sp>
      <p:graphicFrame>
        <p:nvGraphicFramePr>
          <p:cNvPr id="4" name="Table 4">
            <a:extLst>
              <a:ext uri="{FF2B5EF4-FFF2-40B4-BE49-F238E27FC236}">
                <a16:creationId xmlns:a16="http://schemas.microsoft.com/office/drawing/2014/main" id="{13A86EAF-516F-EFAE-EEE5-0A470C3E08CA}"/>
              </a:ext>
            </a:extLst>
          </p:cNvPr>
          <p:cNvGraphicFramePr>
            <a:graphicFrameLocks noGrp="1"/>
          </p:cNvGraphicFramePr>
          <p:nvPr>
            <p:ph idx="1"/>
          </p:nvPr>
        </p:nvGraphicFramePr>
        <p:xfrm>
          <a:off x="538480" y="1825624"/>
          <a:ext cx="11257278" cy="34426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52151365"/>
                    </a:ext>
                  </a:extLst>
                </a:gridCol>
                <a:gridCol w="1720426">
                  <a:extLst>
                    <a:ext uri="{9D8B030D-6E8A-4147-A177-3AD203B41FA5}">
                      <a16:colId xmlns:a16="http://schemas.microsoft.com/office/drawing/2014/main" val="1923947285"/>
                    </a:ext>
                  </a:extLst>
                </a:gridCol>
                <a:gridCol w="1876213">
                  <a:extLst>
                    <a:ext uri="{9D8B030D-6E8A-4147-A177-3AD203B41FA5}">
                      <a16:colId xmlns:a16="http://schemas.microsoft.com/office/drawing/2014/main" val="1524714838"/>
                    </a:ext>
                  </a:extLst>
                </a:gridCol>
                <a:gridCol w="1876213">
                  <a:extLst>
                    <a:ext uri="{9D8B030D-6E8A-4147-A177-3AD203B41FA5}">
                      <a16:colId xmlns:a16="http://schemas.microsoft.com/office/drawing/2014/main" val="1808262283"/>
                    </a:ext>
                  </a:extLst>
                </a:gridCol>
                <a:gridCol w="1876213">
                  <a:extLst>
                    <a:ext uri="{9D8B030D-6E8A-4147-A177-3AD203B41FA5}">
                      <a16:colId xmlns:a16="http://schemas.microsoft.com/office/drawing/2014/main" val="3146332675"/>
                    </a:ext>
                  </a:extLst>
                </a:gridCol>
                <a:gridCol w="1876213">
                  <a:extLst>
                    <a:ext uri="{9D8B030D-6E8A-4147-A177-3AD203B41FA5}">
                      <a16:colId xmlns:a16="http://schemas.microsoft.com/office/drawing/2014/main" val="2210277006"/>
                    </a:ext>
                  </a:extLst>
                </a:gridCol>
              </a:tblGrid>
              <a:tr h="789790">
                <a:tc>
                  <a:txBody>
                    <a:bodyPr/>
                    <a:lstStyle/>
                    <a:p>
                      <a:pPr algn="ctr"/>
                      <a:r>
                        <a:rPr lang="en-US" sz="2400" dirty="0"/>
                        <a:t>Item</a:t>
                      </a:r>
                    </a:p>
                  </a:txBody>
                  <a:tcPr/>
                </a:tc>
                <a:tc>
                  <a:txBody>
                    <a:bodyPr/>
                    <a:lstStyle/>
                    <a:p>
                      <a:pPr algn="ctr"/>
                      <a:r>
                        <a:rPr lang="en-US" sz="2400" dirty="0"/>
                        <a:t>Total</a:t>
                      </a:r>
                    </a:p>
                  </a:txBody>
                  <a:tcPr/>
                </a:tc>
                <a:tc>
                  <a:txBody>
                    <a:bodyPr/>
                    <a:lstStyle/>
                    <a:p>
                      <a:pPr algn="ctr"/>
                      <a:r>
                        <a:rPr lang="en-US" sz="2400" dirty="0"/>
                        <a:t>Kummer Institute</a:t>
                      </a:r>
                    </a:p>
                  </a:txBody>
                  <a:tcPr/>
                </a:tc>
                <a:tc>
                  <a:txBody>
                    <a:bodyPr/>
                    <a:lstStyle/>
                    <a:p>
                      <a:pPr algn="ctr"/>
                      <a:r>
                        <a:rPr lang="en-US" sz="2400" dirty="0"/>
                        <a:t>Gifts</a:t>
                      </a:r>
                    </a:p>
                  </a:txBody>
                  <a:tcPr/>
                </a:tc>
                <a:tc>
                  <a:txBody>
                    <a:bodyPr/>
                    <a:lstStyle/>
                    <a:p>
                      <a:pPr algn="ctr"/>
                      <a:r>
                        <a:rPr lang="en-US" sz="2400" dirty="0"/>
                        <a:t>State</a:t>
                      </a:r>
                    </a:p>
                  </a:txBody>
                  <a:tcPr/>
                </a:tc>
                <a:tc>
                  <a:txBody>
                    <a:bodyPr/>
                    <a:lstStyle/>
                    <a:p>
                      <a:pPr algn="ctr"/>
                      <a:r>
                        <a:rPr lang="en-US" sz="2400" dirty="0"/>
                        <a:t>Internal</a:t>
                      </a:r>
                    </a:p>
                  </a:txBody>
                  <a:tcPr/>
                </a:tc>
                <a:extLst>
                  <a:ext uri="{0D108BD9-81ED-4DB2-BD59-A6C34878D82A}">
                    <a16:rowId xmlns:a16="http://schemas.microsoft.com/office/drawing/2014/main" val="2621674291"/>
                  </a:ext>
                </a:extLst>
              </a:tr>
              <a:tr h="701614">
                <a:tc>
                  <a:txBody>
                    <a:bodyPr/>
                    <a:lstStyle/>
                    <a:p>
                      <a:r>
                        <a:rPr lang="en-US" sz="2000" dirty="0"/>
                        <a:t>KI Conference Room</a:t>
                      </a:r>
                    </a:p>
                  </a:txBody>
                  <a:tcPr anchor="ctr"/>
                </a:tc>
                <a:tc>
                  <a:txBody>
                    <a:bodyPr/>
                    <a:lstStyle/>
                    <a:p>
                      <a:pPr algn="r"/>
                      <a:r>
                        <a:rPr lang="en-US" sz="2000" dirty="0"/>
                        <a:t>2.16</a:t>
                      </a:r>
                    </a:p>
                  </a:txBody>
                  <a:tcPr anchor="ctr"/>
                </a:tc>
                <a:tc>
                  <a:txBody>
                    <a:bodyPr/>
                    <a:lstStyle/>
                    <a:p>
                      <a:pPr algn="r"/>
                      <a:r>
                        <a:rPr lang="en-US" sz="2000" dirty="0"/>
                        <a:t>2.06</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0.10</a:t>
                      </a:r>
                    </a:p>
                  </a:txBody>
                  <a:tcPr anchor="ctr"/>
                </a:tc>
                <a:extLst>
                  <a:ext uri="{0D108BD9-81ED-4DB2-BD59-A6C34878D82A}">
                    <a16:rowId xmlns:a16="http://schemas.microsoft.com/office/drawing/2014/main" val="3615302032"/>
                  </a:ext>
                </a:extLst>
              </a:tr>
              <a:tr h="1128272">
                <a:tc>
                  <a:txBody>
                    <a:bodyPr/>
                    <a:lstStyle/>
                    <a:p>
                      <a:r>
                        <a:rPr lang="en-US" sz="2000" dirty="0"/>
                        <a:t>Office space</a:t>
                      </a:r>
                    </a:p>
                  </a:txBody>
                  <a:tcPr anchor="ctr"/>
                </a:tc>
                <a:tc>
                  <a:txBody>
                    <a:bodyPr/>
                    <a:lstStyle/>
                    <a:p>
                      <a:pPr algn="r"/>
                      <a:r>
                        <a:rPr lang="en-US" sz="2000" dirty="0"/>
                        <a:t>0.55</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0.55</a:t>
                      </a:r>
                    </a:p>
                  </a:txBody>
                  <a:tcPr anchor="ctr"/>
                </a:tc>
                <a:extLst>
                  <a:ext uri="{0D108BD9-81ED-4DB2-BD59-A6C34878D82A}">
                    <a16:rowId xmlns:a16="http://schemas.microsoft.com/office/drawing/2014/main" val="660833620"/>
                  </a:ext>
                </a:extLst>
              </a:tr>
              <a:tr h="789790">
                <a:tc>
                  <a:txBody>
                    <a:bodyPr/>
                    <a:lstStyle/>
                    <a:p>
                      <a:r>
                        <a:rPr lang="en-US" sz="2000" dirty="0"/>
                        <a:t>Safety and Code upgrades</a:t>
                      </a:r>
                    </a:p>
                  </a:txBody>
                  <a:tcPr anchor="ctr"/>
                </a:tc>
                <a:tc>
                  <a:txBody>
                    <a:bodyPr/>
                    <a:lstStyle/>
                    <a:p>
                      <a:pPr algn="r"/>
                      <a:r>
                        <a:rPr lang="en-US" sz="2000" dirty="0"/>
                        <a:t>0.84</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a:t>
                      </a:r>
                    </a:p>
                  </a:txBody>
                  <a:tcPr anchor="ctr"/>
                </a:tc>
                <a:tc>
                  <a:txBody>
                    <a:bodyPr/>
                    <a:lstStyle/>
                    <a:p>
                      <a:pPr algn="r"/>
                      <a:r>
                        <a:rPr lang="en-US" sz="2000" dirty="0"/>
                        <a:t>0.84</a:t>
                      </a:r>
                    </a:p>
                  </a:txBody>
                  <a:tcPr anchor="ctr"/>
                </a:tc>
                <a:extLst>
                  <a:ext uri="{0D108BD9-81ED-4DB2-BD59-A6C34878D82A}">
                    <a16:rowId xmlns:a16="http://schemas.microsoft.com/office/drawing/2014/main" val="2319798960"/>
                  </a:ext>
                </a:extLst>
              </a:tr>
            </a:tbl>
          </a:graphicData>
        </a:graphic>
      </p:graphicFrame>
      <p:sp>
        <p:nvSpPr>
          <p:cNvPr id="3" name="TextBox 2">
            <a:extLst>
              <a:ext uri="{FF2B5EF4-FFF2-40B4-BE49-F238E27FC236}">
                <a16:creationId xmlns:a16="http://schemas.microsoft.com/office/drawing/2014/main" id="{1A071441-A41C-4ED7-A194-2F4679425300}"/>
              </a:ext>
            </a:extLst>
          </p:cNvPr>
          <p:cNvSpPr txBox="1"/>
          <p:nvPr/>
        </p:nvSpPr>
        <p:spPr>
          <a:xfrm>
            <a:off x="152400" y="6262042"/>
            <a:ext cx="6197600" cy="461665"/>
          </a:xfrm>
          <a:prstGeom prst="rect">
            <a:avLst/>
          </a:prstGeom>
          <a:noFill/>
        </p:spPr>
        <p:txBody>
          <a:bodyPr wrap="square">
            <a:spAutoFit/>
          </a:bodyPr>
          <a:lstStyle/>
          <a:p>
            <a:r>
              <a:rPr lang="en-US" sz="2400" dirty="0"/>
              <a:t>Parker Hall total:	$3,560,357</a:t>
            </a:r>
          </a:p>
        </p:txBody>
      </p:sp>
    </p:spTree>
    <p:extLst>
      <p:ext uri="{BB962C8B-B14F-4D97-AF65-F5344CB8AC3E}">
        <p14:creationId xmlns:p14="http://schemas.microsoft.com/office/powerpoint/2010/main" val="2327347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7"/>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a:latin typeface="Arial"/>
                <a:ea typeface="Arial"/>
                <a:cs typeface="Arial"/>
                <a:sym typeface="Arial"/>
              </a:rPr>
              <a:t>VII. New Business </a:t>
            </a:r>
            <a:endParaRPr/>
          </a:p>
          <a:p>
            <a:pPr marL="857250" lvl="0" indent="-628650" algn="l" rtl="0">
              <a:spcBef>
                <a:spcPts val="720"/>
              </a:spcBef>
              <a:spcAft>
                <a:spcPts val="0"/>
              </a:spcAft>
              <a:buClr>
                <a:srgbClr val="509E2F"/>
              </a:buClr>
              <a:buSzPts val="3600"/>
              <a:buNone/>
            </a:pPr>
            <a:endParaRPr sz="3600" b="1">
              <a:solidFill>
                <a:srgbClr val="003B49"/>
              </a:solidFill>
              <a:latin typeface="Arial"/>
              <a:ea typeface="Arial"/>
              <a:cs typeface="Arial"/>
              <a:sym typeface="Arial"/>
            </a:endParaRPr>
          </a:p>
          <a:p>
            <a:pPr marL="0" lvl="0" indent="0" algn="l" rtl="0">
              <a:spcBef>
                <a:spcPts val="720"/>
              </a:spcBef>
              <a:spcAft>
                <a:spcPts val="0"/>
              </a:spcAft>
              <a:buClr>
                <a:srgbClr val="509E2F"/>
              </a:buClr>
              <a:buSzPts val="3600"/>
              <a:buNone/>
            </a:pPr>
            <a:endParaRPr sz="3600" b="1">
              <a:solidFill>
                <a:srgbClr val="003B49"/>
              </a:solidFill>
            </a:endParaRPr>
          </a:p>
        </p:txBody>
      </p:sp>
      <p:sp>
        <p:nvSpPr>
          <p:cNvPr id="404" name="Google Shape;404;p47"/>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Agenda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body" idx="1"/>
          </p:nvPr>
        </p:nvSpPr>
        <p:spPr>
          <a:xfrm>
            <a:off x="1257300" y="1515912"/>
            <a:ext cx="9045375" cy="417803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rgbClr val="509E2F"/>
              </a:buClr>
              <a:buSzPts val="2400"/>
              <a:buChar char="&gt;"/>
            </a:pPr>
            <a:r>
              <a:rPr lang="en">
                <a:latin typeface="Calibri"/>
                <a:ea typeface="Calibri"/>
                <a:cs typeface="Calibri"/>
                <a:sym typeface="Calibri"/>
              </a:rPr>
              <a:t>Whereas Professor Kelly Homan has served the Faculty Senate of the Missouri University of Science and Technology as Secretary (2019-2020), President-Elect (2020-2021) and President (2021-2022); and</a:t>
            </a:r>
            <a:endParaRPr/>
          </a:p>
          <a:p>
            <a:pPr marL="0" lvl="0" indent="0" algn="l" rtl="0">
              <a:lnSpc>
                <a:spcPct val="107000"/>
              </a:lnSpc>
              <a:spcBef>
                <a:spcPts val="800"/>
              </a:spcBef>
              <a:spcAft>
                <a:spcPts val="0"/>
              </a:spcAft>
              <a:buClr>
                <a:srgbClr val="509E2F"/>
              </a:buClr>
              <a:buSzPts val="2400"/>
              <a:buChar char="&gt;"/>
            </a:pPr>
            <a:r>
              <a:rPr lang="en">
                <a:latin typeface="Calibri"/>
                <a:ea typeface="Calibri"/>
                <a:cs typeface="Calibri"/>
                <a:sym typeface="Calibri"/>
              </a:rPr>
              <a:t>Whereas, Professor Kelly Homan, as an Officer of the Faculty Senate, has demonstrated focused, consistent, collegial, balanced and intelligent hard work in support of faculty rights and interests; and </a:t>
            </a:r>
            <a:endParaRPr/>
          </a:p>
          <a:p>
            <a:pPr marL="0" lvl="0" indent="0" algn="l" rtl="0">
              <a:lnSpc>
                <a:spcPct val="107000"/>
              </a:lnSpc>
              <a:spcBef>
                <a:spcPts val="800"/>
              </a:spcBef>
              <a:spcAft>
                <a:spcPts val="0"/>
              </a:spcAft>
              <a:buClr>
                <a:srgbClr val="509E2F"/>
              </a:buClr>
              <a:buSzPts val="2400"/>
              <a:buChar char="&gt;"/>
            </a:pPr>
            <a:r>
              <a:rPr lang="en">
                <a:latin typeface="Calibri"/>
                <a:ea typeface="Calibri"/>
                <a:cs typeface="Calibri"/>
                <a:sym typeface="Calibri"/>
              </a:rPr>
              <a:t>Whereas, Professor Kelly Homan made it his mission to listen to faculty and staff about the changing campus climate, and to collect their thoughts on the climate so to make it better for everyone; and</a:t>
            </a:r>
            <a:endParaRPr/>
          </a:p>
        </p:txBody>
      </p:sp>
      <p:sp>
        <p:nvSpPr>
          <p:cNvPr id="137" name="Google Shape;137;p9"/>
          <p:cNvSpPr txBox="1">
            <a:spLocks noGrp="1"/>
          </p:cNvSpPr>
          <p:nvPr>
            <p:ph type="body" idx="2"/>
          </p:nvPr>
        </p:nvSpPr>
        <p:spPr>
          <a:xfrm>
            <a:off x="1098876" y="523912"/>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
              <a:t>Resolution, Dr. Kelly Homan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9E2F"/>
              </a:buClr>
              <a:buSzPts val="3600"/>
              <a:buNone/>
            </a:pPr>
            <a:r>
              <a:rPr lang="en" sz="3600" b="1">
                <a:latin typeface="Arial"/>
                <a:ea typeface="Arial"/>
                <a:cs typeface="Arial"/>
                <a:sym typeface="Arial"/>
              </a:rPr>
              <a:t>VIII. 	Adjourn</a:t>
            </a:r>
            <a:endParaRPr/>
          </a:p>
          <a:p>
            <a:pPr marL="342900" lvl="0" indent="-114300" algn="l" rtl="0">
              <a:spcBef>
                <a:spcPts val="720"/>
              </a:spcBef>
              <a:spcAft>
                <a:spcPts val="0"/>
              </a:spcAft>
              <a:buClr>
                <a:srgbClr val="509E2F"/>
              </a:buClr>
              <a:buSzPts val="3600"/>
              <a:buFont typeface="Merriweather Sans"/>
              <a:buNone/>
            </a:pPr>
            <a:endParaRPr sz="3600" b="1">
              <a:solidFill>
                <a:srgbClr val="003B49"/>
              </a:solidFill>
              <a:latin typeface="Arial"/>
              <a:ea typeface="Arial"/>
              <a:cs typeface="Arial"/>
              <a:sym typeface="Arial"/>
            </a:endParaRPr>
          </a:p>
          <a:p>
            <a:pPr marL="514350" lvl="0" indent="-285750" algn="l" rtl="0">
              <a:spcBef>
                <a:spcPts val="720"/>
              </a:spcBef>
              <a:spcAft>
                <a:spcPts val="0"/>
              </a:spcAft>
              <a:buClr>
                <a:srgbClr val="509E2F"/>
              </a:buClr>
              <a:buSzPts val="3600"/>
              <a:buNone/>
            </a:pPr>
            <a:endParaRPr sz="3600" b="1">
              <a:solidFill>
                <a:srgbClr val="003B49"/>
              </a:solidFill>
              <a:latin typeface="Arial"/>
              <a:ea typeface="Arial"/>
              <a:cs typeface="Arial"/>
              <a:sym typeface="Arial"/>
            </a:endParaRPr>
          </a:p>
          <a:p>
            <a:pPr marL="342900" lvl="0" indent="-114300" algn="l" rtl="0">
              <a:spcBef>
                <a:spcPts val="720"/>
              </a:spcBef>
              <a:spcAft>
                <a:spcPts val="0"/>
              </a:spcAft>
              <a:buClr>
                <a:srgbClr val="509E2F"/>
              </a:buClr>
              <a:buSzPts val="3600"/>
              <a:buFont typeface="Merriweather Sans"/>
              <a:buNone/>
            </a:pPr>
            <a:endParaRPr sz="3600"/>
          </a:p>
        </p:txBody>
      </p:sp>
      <p:sp>
        <p:nvSpPr>
          <p:cNvPr id="411" name="Google Shape;411;p4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
        <p:nvSpPr>
          <p:cNvPr id="412" name="Google Shape;412;p48"/>
          <p:cNvSpPr txBox="1"/>
          <p:nvPr/>
        </p:nvSpPr>
        <p:spPr>
          <a:xfrm>
            <a:off x="9893559" y="6311388"/>
            <a:ext cx="4378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 sz="1200">
                <a:solidFill>
                  <a:srgbClr val="8D88A2"/>
                </a:solidFill>
                <a:latin typeface="Calibri"/>
                <a:ea typeface="Calibri"/>
                <a:cs typeface="Calibri"/>
                <a:sym typeface="Calibri"/>
              </a:rPr>
              <a:t>70</a:t>
            </a:fld>
            <a:endParaRPr sz="1200">
              <a:solidFill>
                <a:srgbClr val="8D88A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body" idx="1"/>
          </p:nvPr>
        </p:nvSpPr>
        <p:spPr>
          <a:xfrm>
            <a:off x="1098876" y="1515911"/>
            <a:ext cx="9280639" cy="423606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rgbClr val="509E2F"/>
              </a:buClr>
              <a:buSzPts val="2400"/>
              <a:buChar char="&gt;"/>
            </a:pPr>
            <a:r>
              <a:rPr lang="en">
                <a:latin typeface="Calibri"/>
                <a:ea typeface="Calibri"/>
                <a:cs typeface="Calibri"/>
                <a:sym typeface="Calibri"/>
              </a:rPr>
              <a:t>Whereas, Professor Kelly Homan worked to change student evaluations of teaching to make them more fair and equitable for all faculty; and</a:t>
            </a:r>
            <a:endParaRPr/>
          </a:p>
          <a:p>
            <a:pPr marL="0" lvl="0" indent="0" algn="l" rtl="0">
              <a:lnSpc>
                <a:spcPct val="107000"/>
              </a:lnSpc>
              <a:spcBef>
                <a:spcPts val="800"/>
              </a:spcBef>
              <a:spcAft>
                <a:spcPts val="0"/>
              </a:spcAft>
              <a:buClr>
                <a:srgbClr val="509E2F"/>
              </a:buClr>
              <a:buSzPts val="2400"/>
              <a:buChar char="&gt;"/>
            </a:pPr>
            <a:r>
              <a:rPr lang="en">
                <a:latin typeface="Calibri"/>
                <a:ea typeface="Calibri"/>
                <a:cs typeface="Calibri"/>
                <a:sym typeface="Calibri"/>
              </a:rPr>
              <a:t>Whereas, Professor Kelly Homan continues to shepherd the changes to Faculty By-Laws through the final legal and parliamentary stages; </a:t>
            </a:r>
            <a:endParaRPr/>
          </a:p>
          <a:p>
            <a:pPr marL="0" lvl="0" indent="0" algn="l" rtl="0">
              <a:lnSpc>
                <a:spcPct val="107000"/>
              </a:lnSpc>
              <a:spcBef>
                <a:spcPts val="800"/>
              </a:spcBef>
              <a:spcAft>
                <a:spcPts val="0"/>
              </a:spcAft>
              <a:buClr>
                <a:srgbClr val="509E2F"/>
              </a:buClr>
              <a:buSzPts val="2400"/>
              <a:buChar char="&gt;"/>
            </a:pPr>
            <a:r>
              <a:rPr lang="en">
                <a:latin typeface="Calibri"/>
                <a:ea typeface="Calibri"/>
                <a:cs typeface="Calibri"/>
                <a:sym typeface="Calibri"/>
              </a:rPr>
              <a:t>Therefore, be it resolved that the Faculty Senate of the Missouri University of Science and Technology does hereby sincerely thank Professor Homan for every job well done and wish him continued success in his future endeavors.</a:t>
            </a:r>
            <a:endParaRPr/>
          </a:p>
          <a:p>
            <a:pPr marL="342900" lvl="0" indent="-165100" algn="l" rtl="0">
              <a:spcBef>
                <a:spcPts val="1360"/>
              </a:spcBef>
              <a:spcAft>
                <a:spcPts val="0"/>
              </a:spcAft>
              <a:buClr>
                <a:srgbClr val="509E2F"/>
              </a:buClr>
              <a:buSzPts val="2800"/>
              <a:buFont typeface="Merriweather Sans"/>
              <a:buNone/>
            </a:pPr>
            <a:endParaRPr sz="2800"/>
          </a:p>
        </p:txBody>
      </p:sp>
      <p:sp>
        <p:nvSpPr>
          <p:cNvPr id="143" name="Google Shape;143;p10"/>
          <p:cNvSpPr txBox="1">
            <a:spLocks noGrp="1"/>
          </p:cNvSpPr>
          <p:nvPr>
            <p:ph type="body" idx="2"/>
          </p:nvPr>
        </p:nvSpPr>
        <p:spPr>
          <a:xfrm>
            <a:off x="1098876" y="523912"/>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
              <a:t>Resolution, Dr. Kelly Homan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098876" y="1515911"/>
            <a:ext cx="9433945" cy="511880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800"/>
              <a:buFont typeface="Merriweather Sans"/>
              <a:buChar char="&gt;"/>
            </a:pPr>
            <a:r>
              <a:rPr lang="en" sz="2800"/>
              <a:t>Missouri Online </a:t>
            </a:r>
            <a:endParaRPr/>
          </a:p>
          <a:p>
            <a:pPr marL="742950" lvl="1" indent="-285750" algn="l" rtl="0">
              <a:spcBef>
                <a:spcPts val="480"/>
              </a:spcBef>
              <a:spcAft>
                <a:spcPts val="0"/>
              </a:spcAft>
              <a:buClr>
                <a:srgbClr val="509E2F"/>
              </a:buClr>
              <a:buSzPts val="2400"/>
              <a:buChar char="–"/>
            </a:pPr>
            <a:r>
              <a:rPr lang="en" sz="2400"/>
              <a:t>Trying to decouple from Missouri Online and making it more campus-based</a:t>
            </a:r>
            <a:endParaRPr/>
          </a:p>
          <a:p>
            <a:pPr marL="742950" lvl="1" indent="-285750" algn="l" rtl="0">
              <a:spcBef>
                <a:spcPts val="480"/>
              </a:spcBef>
              <a:spcAft>
                <a:spcPts val="0"/>
              </a:spcAft>
              <a:buClr>
                <a:srgbClr val="509E2F"/>
              </a:buClr>
              <a:buSzPts val="2400"/>
              <a:buChar char="–"/>
            </a:pPr>
            <a:r>
              <a:rPr lang="en" sz="2400"/>
              <a:t>Dr. Beth Concepción at S&amp;T</a:t>
            </a:r>
            <a:endParaRPr/>
          </a:p>
          <a:p>
            <a:pPr marL="342900" lvl="0" indent="-342900" algn="l" rtl="0">
              <a:spcBef>
                <a:spcPts val="560"/>
              </a:spcBef>
              <a:spcAft>
                <a:spcPts val="0"/>
              </a:spcAft>
              <a:buClr>
                <a:srgbClr val="509E2F"/>
              </a:buClr>
              <a:buSzPts val="2800"/>
              <a:buFont typeface="Merriweather Sans"/>
              <a:buChar char="&gt;"/>
            </a:pPr>
            <a:r>
              <a:rPr lang="en" sz="2800"/>
              <a:t>Staff PTO plan</a:t>
            </a:r>
            <a:endParaRPr/>
          </a:p>
          <a:p>
            <a:pPr marL="742950" lvl="1" indent="-285750" algn="l" rtl="0">
              <a:spcBef>
                <a:spcPts val="480"/>
              </a:spcBef>
              <a:spcAft>
                <a:spcPts val="0"/>
              </a:spcAft>
              <a:buClr>
                <a:srgbClr val="509E2F"/>
              </a:buClr>
              <a:buSzPts val="2400"/>
              <a:buChar char="–"/>
            </a:pPr>
            <a:r>
              <a:rPr lang="en" sz="2400"/>
              <a:t>DCC and Faculty Senate Officers sent letters against the changes</a:t>
            </a:r>
            <a:endParaRPr/>
          </a:p>
          <a:p>
            <a:pPr marL="742950" lvl="1" indent="-285750" algn="l" rtl="0">
              <a:spcBef>
                <a:spcPts val="480"/>
              </a:spcBef>
              <a:spcAft>
                <a:spcPts val="0"/>
              </a:spcAft>
              <a:buClr>
                <a:srgbClr val="509E2F"/>
              </a:buClr>
              <a:buSzPts val="2400"/>
              <a:buChar char="–"/>
            </a:pPr>
            <a:r>
              <a:rPr lang="en" sz="2400"/>
              <a:t>Passed BoC on Sept 7</a:t>
            </a:r>
            <a:r>
              <a:rPr lang="en" sz="2400" baseline="30000"/>
              <a:t>th </a:t>
            </a:r>
            <a:endParaRPr/>
          </a:p>
          <a:p>
            <a:pPr marL="342900" lvl="0" indent="-342900" algn="l" rtl="0">
              <a:spcBef>
                <a:spcPts val="560"/>
              </a:spcBef>
              <a:spcAft>
                <a:spcPts val="0"/>
              </a:spcAft>
              <a:buClr>
                <a:srgbClr val="509E2F"/>
              </a:buClr>
              <a:buSzPts val="2800"/>
              <a:buFont typeface="Merriweather Sans"/>
              <a:buChar char="&gt;"/>
            </a:pPr>
            <a:r>
              <a:rPr lang="en" sz="2800"/>
              <a:t>Proposed CRR: 430.020 Export Control and Sanctions Compliance</a:t>
            </a:r>
            <a:endParaRPr/>
          </a:p>
          <a:p>
            <a:pPr marL="342900" lvl="0" indent="-342900" algn="l" rtl="0">
              <a:spcBef>
                <a:spcPts val="560"/>
              </a:spcBef>
              <a:spcAft>
                <a:spcPts val="0"/>
              </a:spcAft>
              <a:buClr>
                <a:srgbClr val="509E2F"/>
              </a:buClr>
              <a:buSzPts val="2800"/>
              <a:buFont typeface="Merriweather Sans"/>
              <a:buChar char="&gt;"/>
            </a:pPr>
            <a:r>
              <a:rPr lang="en" sz="2800"/>
              <a:t>Proposed revision to CRR 310.035 NTT Faculty</a:t>
            </a:r>
            <a:endParaRPr/>
          </a:p>
        </p:txBody>
      </p:sp>
      <p:sp>
        <p:nvSpPr>
          <p:cNvPr id="149" name="Google Shape;149;p11"/>
          <p:cNvSpPr txBox="1">
            <a:spLocks noGrp="1"/>
          </p:cNvSpPr>
          <p:nvPr>
            <p:ph type="body" idx="2"/>
          </p:nvPr>
        </p:nvSpPr>
        <p:spPr>
          <a:xfrm>
            <a:off x="1098876" y="523912"/>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
              <a:t>IFC, August 15-16 2022 Columbia, MO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 calcmode="lin" valueType="num">
                                      <p:cBhvr additive="base">
                                        <p:cTn id="7" dur="500"/>
                                        <p:tgtEl>
                                          <p:spTgt spid="1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 calcmode="lin" valueType="num">
                                      <p:cBhvr additive="base">
                                        <p:cTn id="12" dur="500"/>
                                        <p:tgtEl>
                                          <p:spTgt spid="1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 calcmode="lin" valueType="num">
                                      <p:cBhvr additive="base">
                                        <p:cTn id="17" dur="500"/>
                                        <p:tgtEl>
                                          <p:spTgt spid="1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 calcmode="lin" valueType="num">
                                      <p:cBhvr additive="base">
                                        <p:cTn id="22" dur="500"/>
                                        <p:tgtEl>
                                          <p:spTgt spid="1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 calcmode="lin" valueType="num">
                                      <p:cBhvr additive="base">
                                        <p:cTn id="27" dur="500"/>
                                        <p:tgtEl>
                                          <p:spTgt spid="1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 calcmode="lin" valueType="num">
                                      <p:cBhvr additive="base">
                                        <p:cTn id="32" dur="500"/>
                                        <p:tgtEl>
                                          <p:spTgt spid="1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
                                            <p:txEl>
                                              <p:pRg st="6" end="6"/>
                                            </p:txEl>
                                          </p:spTgt>
                                        </p:tgtEl>
                                        <p:attrNameLst>
                                          <p:attrName>style.visibility</p:attrName>
                                        </p:attrNameLst>
                                      </p:cBhvr>
                                      <p:to>
                                        <p:strVal val="visible"/>
                                      </p:to>
                                    </p:set>
                                    <p:anim calcmode="lin" valueType="num">
                                      <p:cBhvr additive="base">
                                        <p:cTn id="37" dur="500"/>
                                        <p:tgtEl>
                                          <p:spTgt spid="14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8">
                                            <p:txEl>
                                              <p:pRg st="7" end="7"/>
                                            </p:txEl>
                                          </p:spTgt>
                                        </p:tgtEl>
                                        <p:attrNameLst>
                                          <p:attrName>style.visibility</p:attrName>
                                        </p:attrNameLst>
                                      </p:cBhvr>
                                      <p:to>
                                        <p:strVal val="visible"/>
                                      </p:to>
                                    </p:set>
                                    <p:anim calcmode="lin" valueType="num">
                                      <p:cBhvr additive="base">
                                        <p:cTn id="42" dur="500"/>
                                        <p:tgtEl>
                                          <p:spTgt spid="14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udent Well-Be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udent Well-Be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5CB47178-15FE-0848-8B2E-8DD18226ACDC}"/>
    </a:ext>
  </a:extLst>
</a:theme>
</file>

<file path=ppt/theme/theme7.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26911EF8-484C-ED43-A1FD-E1B02E4A802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4563</Words>
  <Application>Microsoft Office PowerPoint</Application>
  <PresentationFormat>Widescreen</PresentationFormat>
  <Paragraphs>809</Paragraphs>
  <Slides>70</Slides>
  <Notes>48</Notes>
  <HiddenSlides>0</HiddenSlides>
  <MMClips>0</MMClips>
  <ScaleCrop>false</ScaleCrop>
  <HeadingPairs>
    <vt:vector size="6" baseType="variant">
      <vt:variant>
        <vt:lpstr>Fonts Used</vt:lpstr>
      </vt:variant>
      <vt:variant>
        <vt:i4>18</vt:i4>
      </vt:variant>
      <vt:variant>
        <vt:lpstr>Theme</vt:lpstr>
      </vt:variant>
      <vt:variant>
        <vt:i4>10</vt:i4>
      </vt:variant>
      <vt:variant>
        <vt:lpstr>Slide Titles</vt:lpstr>
      </vt:variant>
      <vt:variant>
        <vt:i4>70</vt:i4>
      </vt:variant>
    </vt:vector>
  </HeadingPairs>
  <TitlesOfParts>
    <vt:vector size="98" baseType="lpstr">
      <vt:lpstr>Libre Franklin ExtraBold</vt:lpstr>
      <vt:lpstr>Encode Sans Black</vt:lpstr>
      <vt:lpstr>Encode Sans Normal Black</vt:lpstr>
      <vt:lpstr>Hind Siliguri</vt:lpstr>
      <vt:lpstr>Dosis Medium</vt:lpstr>
      <vt:lpstr>Lucida Grande</vt:lpstr>
      <vt:lpstr>Amasis MT Pro</vt:lpstr>
      <vt:lpstr>Hind Madurai</vt:lpstr>
      <vt:lpstr>Orgon Slab Light</vt:lpstr>
      <vt:lpstr>Orgon Slab Medium</vt:lpstr>
      <vt:lpstr>Arial</vt:lpstr>
      <vt:lpstr>Times New Roman</vt:lpstr>
      <vt:lpstr>Calibri Light</vt:lpstr>
      <vt:lpstr>Dosis</vt:lpstr>
      <vt:lpstr>Merriweather Sans</vt:lpstr>
      <vt:lpstr>Calibri</vt:lpstr>
      <vt:lpstr>Nunito</vt:lpstr>
      <vt:lpstr>Libre Franklin</vt:lpstr>
      <vt:lpstr>1_Custom Design</vt:lpstr>
      <vt:lpstr>4_Custom Design</vt:lpstr>
      <vt:lpstr>Student Well-Being</vt:lpstr>
      <vt:lpstr>Student Well-Being</vt:lpstr>
      <vt:lpstr>1_Custom Design</vt:lpstr>
      <vt:lpstr>3_Custom Design</vt:lpstr>
      <vt:lpstr>1_Custom Design</vt:lpstr>
      <vt:lpstr>Office Theme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Council of Graduate Students: Elections</vt:lpstr>
      <vt:lpstr>Council of Graduate Students: Poster Competition</vt:lpstr>
      <vt:lpstr>PowerPoint Presentation</vt:lpstr>
      <vt:lpstr>Engaging Faculty for Student Success</vt:lpstr>
      <vt:lpstr>Defining Student Success</vt:lpstr>
      <vt:lpstr>Health and Well-Being Committee</vt:lpstr>
      <vt:lpstr>PowerPoint Presentation</vt:lpstr>
      <vt:lpstr>PowerPoint Presentation</vt:lpstr>
      <vt:lpstr>PowerPoint Presentation</vt:lpstr>
      <vt:lpstr>PowerPoint Presentation</vt:lpstr>
      <vt:lpstr>PowerPoint Presentation</vt:lpstr>
      <vt:lpstr>PowerPoint Presentation</vt:lpstr>
      <vt:lpstr>JED Phase One Accomplishments</vt:lpstr>
      <vt:lpstr>JED Phase One Accomplishments</vt:lpstr>
      <vt:lpstr>PowerPoint Presentation</vt:lpstr>
      <vt:lpstr>Faculty Champions</vt:lpstr>
      <vt:lpstr>New Faculty Webpage</vt:lpstr>
      <vt:lpstr>New Faculty Webpage</vt:lpstr>
      <vt:lpstr>New Faculty Webpage</vt:lpstr>
      <vt:lpstr>New Faculty Webpage</vt:lpstr>
      <vt:lpstr>Open Discussion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this year (no change)</vt:lpstr>
      <vt:lpstr>All Funds Budget FY 2022</vt:lpstr>
      <vt:lpstr>PowerPoint Presentation</vt:lpstr>
      <vt:lpstr>Where do faculty lines go?</vt:lpstr>
      <vt:lpstr>Funding of Campus Capital Projects ($ millions)</vt:lpstr>
      <vt:lpstr>Funding of Campus Capital Projects ($ millions)</vt:lpstr>
      <vt:lpstr>Funding of Campus Capital Projects ($ millions)</vt:lpstr>
      <vt:lpstr>Funding of Campus Capital Projects ($ millions)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Westenberg, David J.</cp:lastModifiedBy>
  <cp:revision>7</cp:revision>
  <dcterms:created xsi:type="dcterms:W3CDTF">2014-10-14T00:51:43Z</dcterms:created>
  <dcterms:modified xsi:type="dcterms:W3CDTF">2022-09-22T14:17:51Z</dcterms:modified>
</cp:coreProperties>
</file>